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0" r:id="rId2"/>
    <p:sldId id="277" r:id="rId3"/>
    <p:sldId id="262" r:id="rId4"/>
    <p:sldId id="311" r:id="rId5"/>
    <p:sldId id="312" r:id="rId6"/>
    <p:sldId id="316" r:id="rId7"/>
    <p:sldId id="314" r:id="rId8"/>
    <p:sldId id="317" r:id="rId9"/>
    <p:sldId id="266" r:id="rId10"/>
    <p:sldId id="322" r:id="rId11"/>
    <p:sldId id="323"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18" r:id="rId27"/>
    <p:sldId id="339" r:id="rId28"/>
    <p:sldId id="340" r:id="rId29"/>
    <p:sldId id="341" r:id="rId30"/>
    <p:sldId id="342" r:id="rId31"/>
    <p:sldId id="343" r:id="rId32"/>
    <p:sldId id="345" r:id="rId33"/>
    <p:sldId id="344" r:id="rId34"/>
    <p:sldId id="319" r:id="rId35"/>
    <p:sldId id="320" r:id="rId36"/>
    <p:sldId id="346" r:id="rId37"/>
    <p:sldId id="280" r:id="rId38"/>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8D3885D4-2EFC-433F-84BD-D4D4F23CE34B}">
          <p14:sldIdLst>
            <p14:sldId id="260"/>
            <p14:sldId id="277"/>
            <p14:sldId id="262"/>
            <p14:sldId id="311"/>
            <p14:sldId id="312"/>
            <p14:sldId id="316"/>
            <p14:sldId id="314"/>
            <p14:sldId id="317"/>
            <p14:sldId id="266"/>
            <p14:sldId id="322"/>
            <p14:sldId id="323"/>
            <p14:sldId id="325"/>
            <p14:sldId id="326"/>
            <p14:sldId id="327"/>
            <p14:sldId id="328"/>
            <p14:sldId id="329"/>
            <p14:sldId id="330"/>
            <p14:sldId id="331"/>
            <p14:sldId id="332"/>
            <p14:sldId id="333"/>
            <p14:sldId id="334"/>
            <p14:sldId id="335"/>
            <p14:sldId id="336"/>
            <p14:sldId id="337"/>
            <p14:sldId id="338"/>
            <p14:sldId id="318"/>
            <p14:sldId id="339"/>
            <p14:sldId id="340"/>
            <p14:sldId id="341"/>
            <p14:sldId id="342"/>
            <p14:sldId id="343"/>
            <p14:sldId id="345"/>
            <p14:sldId id="344"/>
            <p14:sldId id="319"/>
            <p14:sldId id="320"/>
            <p14:sldId id="346"/>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FF99"/>
    <a:srgbClr val="7B1C09"/>
    <a:srgbClr val="FFFFFF"/>
    <a:srgbClr val="C4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7" autoAdjust="0"/>
    <p:restoredTop sz="89343" autoAdjust="0"/>
  </p:normalViewPr>
  <p:slideViewPr>
    <p:cSldViewPr>
      <p:cViewPr>
        <p:scale>
          <a:sx n="50" d="100"/>
          <a:sy n="50" d="100"/>
        </p:scale>
        <p:origin x="-893" y="-34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D5C33-6C77-4D52-92F8-D22042720AED}" type="doc">
      <dgm:prSet loTypeId="urn:microsoft.com/office/officeart/2005/8/layout/venn1" loCatId="relationship" qsTypeId="urn:microsoft.com/office/officeart/2005/8/quickstyle/simple1" qsCatId="simple" csTypeId="urn:microsoft.com/office/officeart/2005/8/colors/colorful2" csCatId="colorful" phldr="1"/>
      <dgm:spPr>
        <a:scene3d>
          <a:camera prst="perspectiveRelaxed">
            <a:rot lat="19173601" lon="0" rev="0"/>
          </a:camera>
          <a:lightRig rig="threePt" dir="t">
            <a:rot lat="0" lon="0" rev="0"/>
          </a:lightRig>
        </a:scene3d>
      </dgm:spPr>
    </dgm:pt>
    <dgm:pt modelId="{F2C9C3E0-B7B7-4C11-879D-475B800EE27B}" type="pres">
      <dgm:prSet presAssocID="{814D5C33-6C77-4D52-92F8-D22042720AED}" presName="compositeShape" presStyleCnt="0">
        <dgm:presLayoutVars>
          <dgm:chMax val="7"/>
          <dgm:dir/>
          <dgm:resizeHandles val="exact"/>
        </dgm:presLayoutVars>
      </dgm:prSet>
      <dgm:spPr/>
    </dgm:pt>
  </dgm:ptLst>
  <dgm:cxnLst>
    <dgm:cxn modelId="{0640863C-943D-4DAA-9A20-3B2AD15B8033}" type="presOf" srcId="{814D5C33-6C77-4D52-92F8-D22042720AED}" destId="{F2C9C3E0-B7B7-4C11-879D-475B800EE27B}" srcOrd="0" destOrd="0" presId="urn:microsoft.com/office/officeart/2005/8/layout/venn1"/>
  </dgm:cxnLst>
  <dgm:bg>
    <a:effectLst>
      <a:outerShdw blurRad="50800" dist="50800" dir="3660000" sx="77000" sy="77000" algn="ctr" rotWithShape="0">
        <a:schemeClr val="tx2">
          <a:lumMod val="20000"/>
          <a:lumOff val="80000"/>
        </a:scheme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4CF7F5-D213-4BBD-861E-35699E69AF42}" type="doc">
      <dgm:prSet loTypeId="urn:microsoft.com/office/officeart/2005/8/layout/equation2" loCatId="relationship" qsTypeId="urn:microsoft.com/office/officeart/2005/8/quickstyle/simple1" qsCatId="simple" csTypeId="urn:microsoft.com/office/officeart/2005/8/colors/colorful2" csCatId="colorful" phldr="1"/>
      <dgm:spPr/>
    </dgm:pt>
    <dgm:pt modelId="{9297FC1C-5AA5-4E1B-8E90-0EA9A52B0296}">
      <dgm:prSet phldrT="[文字]"/>
      <dgm:spPr/>
      <dgm:t>
        <a:bodyPr/>
        <a:lstStyle/>
        <a:p>
          <a:r>
            <a:rPr lang="zh-TW" altLang="en-US" dirty="0" smtClean="0"/>
            <a:t>效率</a:t>
          </a:r>
          <a:endParaRPr lang="zh-TW" altLang="en-US" dirty="0"/>
        </a:p>
      </dgm:t>
    </dgm:pt>
    <dgm:pt modelId="{F5C5DABE-D7D1-44F0-B32F-7B918B557A2D}" type="parTrans" cxnId="{6426CDE8-4940-4511-B369-A4DAE36D0600}">
      <dgm:prSet/>
      <dgm:spPr/>
      <dgm:t>
        <a:bodyPr/>
        <a:lstStyle/>
        <a:p>
          <a:endParaRPr lang="zh-TW" altLang="en-US"/>
        </a:p>
      </dgm:t>
    </dgm:pt>
    <dgm:pt modelId="{FB0AB8C1-4888-4D64-8AD1-19C126EFF897}" type="sibTrans" cxnId="{6426CDE8-4940-4511-B369-A4DAE36D0600}">
      <dgm:prSet/>
      <dgm:spPr/>
      <dgm:t>
        <a:bodyPr/>
        <a:lstStyle/>
        <a:p>
          <a:endParaRPr lang="zh-TW" altLang="en-US"/>
        </a:p>
      </dgm:t>
    </dgm:pt>
    <dgm:pt modelId="{6C83300B-1ADF-409B-9588-B08E06D8AC52}">
      <dgm:prSet phldrT="[文字]"/>
      <dgm:spPr/>
      <dgm:t>
        <a:bodyPr/>
        <a:lstStyle/>
        <a:p>
          <a:r>
            <a:rPr lang="zh-TW" altLang="en-US" dirty="0" smtClean="0"/>
            <a:t>便利</a:t>
          </a:r>
          <a:endParaRPr lang="zh-TW" altLang="en-US" dirty="0"/>
        </a:p>
      </dgm:t>
    </dgm:pt>
    <dgm:pt modelId="{9F7300E1-29B2-4790-8877-5ED50D11A538}" type="parTrans" cxnId="{4890FC49-E75F-42FC-9654-19F3DAAC9413}">
      <dgm:prSet/>
      <dgm:spPr/>
      <dgm:t>
        <a:bodyPr/>
        <a:lstStyle/>
        <a:p>
          <a:endParaRPr lang="zh-TW" altLang="en-US"/>
        </a:p>
      </dgm:t>
    </dgm:pt>
    <dgm:pt modelId="{D84F49AD-F5DB-4560-AB79-3215B47CBB1D}" type="sibTrans" cxnId="{4890FC49-E75F-42FC-9654-19F3DAAC9413}">
      <dgm:prSet/>
      <dgm:spPr/>
      <dgm:t>
        <a:bodyPr/>
        <a:lstStyle/>
        <a:p>
          <a:endParaRPr lang="zh-TW" altLang="en-US"/>
        </a:p>
      </dgm:t>
    </dgm:pt>
    <dgm:pt modelId="{78132336-2097-4533-9528-6BBD03FBF370}">
      <dgm:prSet phldrT="[文字]"/>
      <dgm:spPr/>
      <dgm:t>
        <a:bodyPr/>
        <a:lstStyle/>
        <a:p>
          <a:r>
            <a:rPr lang="zh-TW" altLang="en-US" dirty="0" smtClean="0"/>
            <a:t>提昇對</a:t>
          </a:r>
          <a:r>
            <a:rPr lang="zh-TW" altLang="zh-TW" dirty="0" smtClean="0"/>
            <a:t>日本</a:t>
          </a:r>
          <a:r>
            <a:rPr lang="en-US" altLang="zh-TW" dirty="0" smtClean="0"/>
            <a:t>RESTEC</a:t>
          </a:r>
          <a:r>
            <a:rPr lang="zh-TW" altLang="zh-TW" dirty="0" smtClean="0"/>
            <a:t>機構營運</a:t>
          </a:r>
          <a:r>
            <a:rPr lang="zh-TW" altLang="en-US" dirty="0" smtClean="0"/>
            <a:t>服務水準</a:t>
          </a:r>
          <a:endParaRPr lang="zh-TW" altLang="en-US" dirty="0"/>
        </a:p>
      </dgm:t>
    </dgm:pt>
    <dgm:pt modelId="{985A7ED4-62B1-462C-86C2-E619114C1C8C}" type="parTrans" cxnId="{E63D385E-1646-451B-B80A-C3F2E81247AD}">
      <dgm:prSet/>
      <dgm:spPr/>
      <dgm:t>
        <a:bodyPr/>
        <a:lstStyle/>
        <a:p>
          <a:endParaRPr lang="zh-TW" altLang="en-US"/>
        </a:p>
      </dgm:t>
    </dgm:pt>
    <dgm:pt modelId="{BE5870A0-17A8-4C0A-A395-F45B4B9B4EF4}" type="sibTrans" cxnId="{E63D385E-1646-451B-B80A-C3F2E81247AD}">
      <dgm:prSet/>
      <dgm:spPr/>
      <dgm:t>
        <a:bodyPr/>
        <a:lstStyle/>
        <a:p>
          <a:endParaRPr lang="zh-TW" altLang="en-US"/>
        </a:p>
      </dgm:t>
    </dgm:pt>
    <dgm:pt modelId="{6513E5D7-F1DD-4865-B360-E148D2C35500}" type="pres">
      <dgm:prSet presAssocID="{F04CF7F5-D213-4BBD-861E-35699E69AF42}" presName="Name0" presStyleCnt="0">
        <dgm:presLayoutVars>
          <dgm:dir/>
          <dgm:resizeHandles val="exact"/>
        </dgm:presLayoutVars>
      </dgm:prSet>
      <dgm:spPr/>
    </dgm:pt>
    <dgm:pt modelId="{FC65E72C-247B-4F71-8B01-D262ACF1CE3E}" type="pres">
      <dgm:prSet presAssocID="{F04CF7F5-D213-4BBD-861E-35699E69AF42}" presName="vNodes" presStyleCnt="0"/>
      <dgm:spPr/>
    </dgm:pt>
    <dgm:pt modelId="{1433B165-8F94-4162-979A-EF0CEBB7ED2B}" type="pres">
      <dgm:prSet presAssocID="{9297FC1C-5AA5-4E1B-8E90-0EA9A52B0296}" presName="node" presStyleLbl="node1" presStyleIdx="0" presStyleCnt="3">
        <dgm:presLayoutVars>
          <dgm:bulletEnabled val="1"/>
        </dgm:presLayoutVars>
      </dgm:prSet>
      <dgm:spPr/>
      <dgm:t>
        <a:bodyPr/>
        <a:lstStyle/>
        <a:p>
          <a:endParaRPr lang="zh-TW" altLang="en-US"/>
        </a:p>
      </dgm:t>
    </dgm:pt>
    <dgm:pt modelId="{FB2414D6-3DF8-4321-877D-AD13FA6559D6}" type="pres">
      <dgm:prSet presAssocID="{FB0AB8C1-4888-4D64-8AD1-19C126EFF897}" presName="spacerT" presStyleCnt="0"/>
      <dgm:spPr/>
    </dgm:pt>
    <dgm:pt modelId="{E6B24A49-ECF1-4119-B9B5-6EFBA171E29E}" type="pres">
      <dgm:prSet presAssocID="{FB0AB8C1-4888-4D64-8AD1-19C126EFF897}" presName="sibTrans" presStyleLbl="sibTrans2D1" presStyleIdx="0" presStyleCnt="2"/>
      <dgm:spPr/>
      <dgm:t>
        <a:bodyPr/>
        <a:lstStyle/>
        <a:p>
          <a:endParaRPr lang="zh-TW" altLang="en-US"/>
        </a:p>
      </dgm:t>
    </dgm:pt>
    <dgm:pt modelId="{28F4DA94-2037-47EC-8B7C-9279AC231AA0}" type="pres">
      <dgm:prSet presAssocID="{FB0AB8C1-4888-4D64-8AD1-19C126EFF897}" presName="spacerB" presStyleCnt="0"/>
      <dgm:spPr/>
    </dgm:pt>
    <dgm:pt modelId="{E010B4C1-E18A-4E93-8618-87809FF5CF87}" type="pres">
      <dgm:prSet presAssocID="{6C83300B-1ADF-409B-9588-B08E06D8AC52}" presName="node" presStyleLbl="node1" presStyleIdx="1" presStyleCnt="3">
        <dgm:presLayoutVars>
          <dgm:bulletEnabled val="1"/>
        </dgm:presLayoutVars>
      </dgm:prSet>
      <dgm:spPr/>
      <dgm:t>
        <a:bodyPr/>
        <a:lstStyle/>
        <a:p>
          <a:endParaRPr lang="zh-TW" altLang="en-US"/>
        </a:p>
      </dgm:t>
    </dgm:pt>
    <dgm:pt modelId="{BEB8BEAB-4D52-4C0B-85F4-83A1DF8F07B8}" type="pres">
      <dgm:prSet presAssocID="{F04CF7F5-D213-4BBD-861E-35699E69AF42}" presName="sibTransLast" presStyleLbl="sibTrans2D1" presStyleIdx="1" presStyleCnt="2"/>
      <dgm:spPr/>
      <dgm:t>
        <a:bodyPr/>
        <a:lstStyle/>
        <a:p>
          <a:endParaRPr lang="zh-TW" altLang="en-US"/>
        </a:p>
      </dgm:t>
    </dgm:pt>
    <dgm:pt modelId="{53ADA7A0-320C-4CF3-9BA2-69AA52C469F4}" type="pres">
      <dgm:prSet presAssocID="{F04CF7F5-D213-4BBD-861E-35699E69AF42}" presName="connectorText" presStyleLbl="sibTrans2D1" presStyleIdx="1" presStyleCnt="2"/>
      <dgm:spPr/>
      <dgm:t>
        <a:bodyPr/>
        <a:lstStyle/>
        <a:p>
          <a:endParaRPr lang="zh-TW" altLang="en-US"/>
        </a:p>
      </dgm:t>
    </dgm:pt>
    <dgm:pt modelId="{528FB4C9-7B2C-455F-AB9E-B2B3ADF3737D}" type="pres">
      <dgm:prSet presAssocID="{F04CF7F5-D213-4BBD-861E-35699E69AF42}" presName="lastNode" presStyleLbl="node1" presStyleIdx="2" presStyleCnt="3">
        <dgm:presLayoutVars>
          <dgm:bulletEnabled val="1"/>
        </dgm:presLayoutVars>
      </dgm:prSet>
      <dgm:spPr/>
      <dgm:t>
        <a:bodyPr/>
        <a:lstStyle/>
        <a:p>
          <a:endParaRPr lang="zh-TW" altLang="en-US"/>
        </a:p>
      </dgm:t>
    </dgm:pt>
  </dgm:ptLst>
  <dgm:cxnLst>
    <dgm:cxn modelId="{DB8F5973-81F2-466D-B06E-3C92B825FB54}" type="presOf" srcId="{78132336-2097-4533-9528-6BBD03FBF370}" destId="{528FB4C9-7B2C-455F-AB9E-B2B3ADF3737D}" srcOrd="0" destOrd="0" presId="urn:microsoft.com/office/officeart/2005/8/layout/equation2"/>
    <dgm:cxn modelId="{3C539F86-6412-4A6A-BCF9-B2CDF8E47B1C}" type="presOf" srcId="{D84F49AD-F5DB-4560-AB79-3215B47CBB1D}" destId="{53ADA7A0-320C-4CF3-9BA2-69AA52C469F4}" srcOrd="1" destOrd="0" presId="urn:microsoft.com/office/officeart/2005/8/layout/equation2"/>
    <dgm:cxn modelId="{E63D385E-1646-451B-B80A-C3F2E81247AD}" srcId="{F04CF7F5-D213-4BBD-861E-35699E69AF42}" destId="{78132336-2097-4533-9528-6BBD03FBF370}" srcOrd="2" destOrd="0" parTransId="{985A7ED4-62B1-462C-86C2-E619114C1C8C}" sibTransId="{BE5870A0-17A8-4C0A-A395-F45B4B9B4EF4}"/>
    <dgm:cxn modelId="{AB393395-253D-4945-B87D-B10F5125C45C}" type="presOf" srcId="{F04CF7F5-D213-4BBD-861E-35699E69AF42}" destId="{6513E5D7-F1DD-4865-B360-E148D2C35500}" srcOrd="0" destOrd="0" presId="urn:microsoft.com/office/officeart/2005/8/layout/equation2"/>
    <dgm:cxn modelId="{B8F950BF-B5DC-431A-8777-59F7E69D516F}" type="presOf" srcId="{D84F49AD-F5DB-4560-AB79-3215B47CBB1D}" destId="{BEB8BEAB-4D52-4C0B-85F4-83A1DF8F07B8}" srcOrd="0" destOrd="0" presId="urn:microsoft.com/office/officeart/2005/8/layout/equation2"/>
    <dgm:cxn modelId="{F1EF1CC9-7E93-43A2-85B8-E71AEC5949E8}" type="presOf" srcId="{9297FC1C-5AA5-4E1B-8E90-0EA9A52B0296}" destId="{1433B165-8F94-4162-979A-EF0CEBB7ED2B}" srcOrd="0" destOrd="0" presId="urn:microsoft.com/office/officeart/2005/8/layout/equation2"/>
    <dgm:cxn modelId="{6426CDE8-4940-4511-B369-A4DAE36D0600}" srcId="{F04CF7F5-D213-4BBD-861E-35699E69AF42}" destId="{9297FC1C-5AA5-4E1B-8E90-0EA9A52B0296}" srcOrd="0" destOrd="0" parTransId="{F5C5DABE-D7D1-44F0-B32F-7B918B557A2D}" sibTransId="{FB0AB8C1-4888-4D64-8AD1-19C126EFF897}"/>
    <dgm:cxn modelId="{AB1DAB80-4243-4C11-8015-C714693E0C58}" type="presOf" srcId="{FB0AB8C1-4888-4D64-8AD1-19C126EFF897}" destId="{E6B24A49-ECF1-4119-B9B5-6EFBA171E29E}" srcOrd="0" destOrd="0" presId="urn:microsoft.com/office/officeart/2005/8/layout/equation2"/>
    <dgm:cxn modelId="{F27F369F-C846-4F35-80EB-4C3B73F723EB}" type="presOf" srcId="{6C83300B-1ADF-409B-9588-B08E06D8AC52}" destId="{E010B4C1-E18A-4E93-8618-87809FF5CF87}" srcOrd="0" destOrd="0" presId="urn:microsoft.com/office/officeart/2005/8/layout/equation2"/>
    <dgm:cxn modelId="{4890FC49-E75F-42FC-9654-19F3DAAC9413}" srcId="{F04CF7F5-D213-4BBD-861E-35699E69AF42}" destId="{6C83300B-1ADF-409B-9588-B08E06D8AC52}" srcOrd="1" destOrd="0" parTransId="{9F7300E1-29B2-4790-8877-5ED50D11A538}" sibTransId="{D84F49AD-F5DB-4560-AB79-3215B47CBB1D}"/>
    <dgm:cxn modelId="{E79D5827-D2F1-4509-8E81-184BE22B79B6}" type="presParOf" srcId="{6513E5D7-F1DD-4865-B360-E148D2C35500}" destId="{FC65E72C-247B-4F71-8B01-D262ACF1CE3E}" srcOrd="0" destOrd="0" presId="urn:microsoft.com/office/officeart/2005/8/layout/equation2"/>
    <dgm:cxn modelId="{3457FCE8-2975-47DD-8B4B-73CCA958DD89}" type="presParOf" srcId="{FC65E72C-247B-4F71-8B01-D262ACF1CE3E}" destId="{1433B165-8F94-4162-979A-EF0CEBB7ED2B}" srcOrd="0" destOrd="0" presId="urn:microsoft.com/office/officeart/2005/8/layout/equation2"/>
    <dgm:cxn modelId="{715D27C7-B968-4DF6-95D4-6D1B71A82571}" type="presParOf" srcId="{FC65E72C-247B-4F71-8B01-D262ACF1CE3E}" destId="{FB2414D6-3DF8-4321-877D-AD13FA6559D6}" srcOrd="1" destOrd="0" presId="urn:microsoft.com/office/officeart/2005/8/layout/equation2"/>
    <dgm:cxn modelId="{F63C1FD0-1677-4C4E-A2C0-1D3DF26B1BD1}" type="presParOf" srcId="{FC65E72C-247B-4F71-8B01-D262ACF1CE3E}" destId="{E6B24A49-ECF1-4119-B9B5-6EFBA171E29E}" srcOrd="2" destOrd="0" presId="urn:microsoft.com/office/officeart/2005/8/layout/equation2"/>
    <dgm:cxn modelId="{F0EBCB14-421F-4BE3-82F7-9FF6E05977CD}" type="presParOf" srcId="{FC65E72C-247B-4F71-8B01-D262ACF1CE3E}" destId="{28F4DA94-2037-47EC-8B7C-9279AC231AA0}" srcOrd="3" destOrd="0" presId="urn:microsoft.com/office/officeart/2005/8/layout/equation2"/>
    <dgm:cxn modelId="{945F344E-5772-4603-BF62-ED22DE58FA40}" type="presParOf" srcId="{FC65E72C-247B-4F71-8B01-D262ACF1CE3E}" destId="{E010B4C1-E18A-4E93-8618-87809FF5CF87}" srcOrd="4" destOrd="0" presId="urn:microsoft.com/office/officeart/2005/8/layout/equation2"/>
    <dgm:cxn modelId="{126016ED-196C-4F38-882D-B0A22112AC05}" type="presParOf" srcId="{6513E5D7-F1DD-4865-B360-E148D2C35500}" destId="{BEB8BEAB-4D52-4C0B-85F4-83A1DF8F07B8}" srcOrd="1" destOrd="0" presId="urn:microsoft.com/office/officeart/2005/8/layout/equation2"/>
    <dgm:cxn modelId="{B9554617-F036-4768-9465-8F6215B715C7}" type="presParOf" srcId="{BEB8BEAB-4D52-4C0B-85F4-83A1DF8F07B8}" destId="{53ADA7A0-320C-4CF3-9BA2-69AA52C469F4}" srcOrd="0" destOrd="0" presId="urn:microsoft.com/office/officeart/2005/8/layout/equation2"/>
    <dgm:cxn modelId="{2762BA6B-ABA4-4D70-A8AA-9DD290711E25}" type="presParOf" srcId="{6513E5D7-F1DD-4865-B360-E148D2C35500}" destId="{528FB4C9-7B2C-455F-AB9E-B2B3ADF3737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A74EDC-C443-4575-BBC1-6ED7DB64446C}"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TW" altLang="en-US"/>
        </a:p>
      </dgm:t>
    </dgm:pt>
    <dgm:pt modelId="{7231CA90-AC32-4BA4-942F-DA93583EE01A}">
      <dgm:prSet phldrT="[文字]" custT="1"/>
      <dgm:spPr/>
      <dgm:t>
        <a:bodyPr/>
        <a:lstStyle/>
        <a:p>
          <a:r>
            <a:rPr lang="zh-TW" altLang="en-US" sz="24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精進多衛星聯合操作系統</a:t>
          </a:r>
          <a:endParaRPr lang="zh-TW" altLang="en-US" sz="24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23A9A067-24C9-4013-BB63-8FCEF61C7FB5}" type="parTrans" cxnId="{E54FDBB2-F312-4448-B877-6D2DFB90BAB7}">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B7A29732-370F-4090-ACC4-621C51E98C25}" type="sibTrans" cxnId="{E54FDBB2-F312-4448-B877-6D2DFB90BAB7}">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B4A8F829-0D3C-4ED4-9A47-88AC12805D11}">
      <dgm:prSet phldrT="[文字]" custT="1"/>
      <dgm:spPr/>
      <dgm:t>
        <a:bodyPr/>
        <a:lstStyle/>
        <a:p>
          <a:r>
            <a:rPr lang="zh-TW" altLang="en-US" sz="24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衛星影像產品營運系統擴充提供多國家影像產品</a:t>
          </a:r>
          <a:endParaRPr lang="zh-TW" altLang="en-US" sz="24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E873CED1-F22D-45ED-B7B4-447E551285DD}" type="sibTrans" cxnId="{B506DF0E-4E6D-4A4F-A156-80F087CDD746}">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7FE855BF-ED09-454E-8691-A7C5DA9F05D2}" type="parTrans" cxnId="{B506DF0E-4E6D-4A4F-A156-80F087CDD746}">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F54B00DA-D060-4DA3-9449-17E24375ECC7}">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依日本</a:t>
          </a:r>
          <a:r>
            <a:rPr lang="en-US" altLang="en-US" sz="1600" dirty="0" smtClean="0">
              <a:latin typeface="微軟正黑體" pitchFamily="34" charset="-120"/>
              <a:ea typeface="微軟正黑體" pitchFamily="34" charset="-120"/>
            </a:rPr>
            <a:t>RESTEC</a:t>
          </a:r>
          <a:r>
            <a:rPr lang="zh-TW" altLang="en-US" sz="1600" dirty="0" smtClean="0">
              <a:latin typeface="微軟正黑體" pitchFamily="34" charset="-120"/>
              <a:ea typeface="微軟正黑體" pitchFamily="34" charset="-120"/>
            </a:rPr>
            <a:t>單位視為公務機關單位</a:t>
          </a:r>
          <a:r>
            <a:rPr lang="en-US" altLang="en-US"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無須進入線上付費機制</a:t>
          </a:r>
          <a:r>
            <a:rPr lang="en-US" altLang="en-US"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之模式，衛星影像產品營運系統擴充提供多國家影像產品</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D42A9C9D-D79E-4A83-976E-D2137980DC63}" type="parTrans" cxnId="{8AE715D4-26A5-4CB8-A08E-84D2EDD6B1BB}">
      <dgm:prSet/>
      <dgm:spPr/>
      <dgm:t>
        <a:bodyPr/>
        <a:lstStyle/>
        <a:p>
          <a:endParaRPr lang="zh-TW" altLang="en-US">
            <a:latin typeface="微軟正黑體" pitchFamily="34" charset="-120"/>
            <a:ea typeface="微軟正黑體" pitchFamily="34" charset="-120"/>
          </a:endParaRPr>
        </a:p>
      </dgm:t>
    </dgm:pt>
    <dgm:pt modelId="{001B7CC0-48D2-4DDA-9399-FA15BF8ECAD0}" type="sibTrans" cxnId="{8AE715D4-26A5-4CB8-A08E-84D2EDD6B1BB}">
      <dgm:prSet/>
      <dgm:spPr/>
      <dgm:t>
        <a:bodyPr/>
        <a:lstStyle/>
        <a:p>
          <a:endParaRPr lang="zh-TW" altLang="en-US">
            <a:latin typeface="微軟正黑體" pitchFamily="34" charset="-120"/>
            <a:ea typeface="微軟正黑體" pitchFamily="34" charset="-120"/>
          </a:endParaRPr>
        </a:p>
      </dgm:t>
    </dgm:pt>
    <dgm:pt modelId="{E5BC277C-9245-4FF2-A0EA-3A781DFE6729}">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以韓國及俄羅斯地區之衛星影像產品進行驗證，影像自動處理程序擴充偵測是否有最新下鏈的日本、韓國或俄羅斯地區</a:t>
          </a:r>
          <a:r>
            <a:rPr lang="en-US" altLang="zh-TW" sz="1600" dirty="0" smtClean="0">
              <a:latin typeface="微軟正黑體" pitchFamily="34" charset="-120"/>
              <a:ea typeface="微軟正黑體" pitchFamily="34" charset="-120"/>
            </a:rPr>
            <a:t>Gerald</a:t>
          </a:r>
          <a:r>
            <a:rPr lang="zh-TW" altLang="en-US" sz="1600" dirty="0" smtClean="0">
              <a:latin typeface="微軟正黑體" pitchFamily="34" charset="-120"/>
              <a:ea typeface="微軟正黑體" pitchFamily="34" charset="-120"/>
            </a:rPr>
            <a:t>檔案</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D8B43809-D026-4674-B647-F7C21A1274D6}" type="parTrans" cxnId="{818CD220-6DD9-4A74-816B-AC1735A9E9D1}">
      <dgm:prSet/>
      <dgm:spPr/>
      <dgm:t>
        <a:bodyPr/>
        <a:lstStyle/>
        <a:p>
          <a:endParaRPr lang="zh-TW" altLang="en-US">
            <a:latin typeface="微軟正黑體" pitchFamily="34" charset="-120"/>
            <a:ea typeface="微軟正黑體" pitchFamily="34" charset="-120"/>
          </a:endParaRPr>
        </a:p>
      </dgm:t>
    </dgm:pt>
    <dgm:pt modelId="{83657AEA-CB41-44D0-8380-45EDE06016D4}" type="sibTrans" cxnId="{818CD220-6DD9-4A74-816B-AC1735A9E9D1}">
      <dgm:prSet/>
      <dgm:spPr/>
      <dgm:t>
        <a:bodyPr/>
        <a:lstStyle/>
        <a:p>
          <a:endParaRPr lang="zh-TW" altLang="en-US">
            <a:latin typeface="微軟正黑體" pitchFamily="34" charset="-120"/>
            <a:ea typeface="微軟正黑體" pitchFamily="34" charset="-120"/>
          </a:endParaRPr>
        </a:p>
      </dgm:t>
    </dgm:pt>
    <dgm:pt modelId="{5D980F33-768E-4CFB-A3AB-D75890F13B80}">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依使用者操作習慣、國家太空中心影像產品銷售管理等需求，對衛星影像產品營運系統</a:t>
          </a: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含英文版</a:t>
          </a: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進行調整及功能擴充，提供各國使用者可申請該國地區之福二衛星影像產品</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41A19F5C-78F4-4280-9676-A2E46ACFAFA9}" type="parTrans" cxnId="{F2E7CCD9-54E0-4626-B430-76D3D3AD025E}">
      <dgm:prSet/>
      <dgm:spPr/>
      <dgm:t>
        <a:bodyPr/>
        <a:lstStyle/>
        <a:p>
          <a:endParaRPr lang="zh-TW" altLang="en-US">
            <a:latin typeface="微軟正黑體" pitchFamily="34" charset="-120"/>
            <a:ea typeface="微軟正黑體" pitchFamily="34" charset="-120"/>
          </a:endParaRPr>
        </a:p>
      </dgm:t>
    </dgm:pt>
    <dgm:pt modelId="{E0856EDC-7F6F-4048-A131-3A79D8CA5066}" type="sibTrans" cxnId="{F2E7CCD9-54E0-4626-B430-76D3D3AD025E}">
      <dgm:prSet/>
      <dgm:spPr/>
      <dgm:t>
        <a:bodyPr/>
        <a:lstStyle/>
        <a:p>
          <a:endParaRPr lang="zh-TW" altLang="en-US">
            <a:latin typeface="微軟正黑體" pitchFamily="34" charset="-120"/>
            <a:ea typeface="微軟正黑體" pitchFamily="34" charset="-120"/>
          </a:endParaRPr>
        </a:p>
      </dgm:t>
    </dgm:pt>
    <dgm:pt modelId="{EA19E11B-C54C-4F02-B240-BE83ED2AE493}">
      <dgm:prSet phldrT="[文字]" custT="1"/>
      <dgm:spPr/>
      <dgm:t>
        <a:bodyPr/>
        <a:lstStyle/>
        <a:p>
          <a:pPr>
            <a:lnSpc>
              <a:spcPts val="1400"/>
            </a:lnSpc>
            <a:spcAft>
              <a:spcPts val="0"/>
            </a:spcAft>
          </a:pPr>
          <a:endParaRPr lang="zh-TW" altLang="en-US" sz="14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F0315091-7E8C-41EE-B9E5-E6FABA75C7DB}" type="parTrans" cxnId="{F70D8CE7-F90F-4ACE-8778-9409231BA4F1}">
      <dgm:prSet/>
      <dgm:spPr/>
      <dgm:t>
        <a:bodyPr/>
        <a:lstStyle/>
        <a:p>
          <a:endParaRPr lang="zh-TW" altLang="en-US"/>
        </a:p>
      </dgm:t>
    </dgm:pt>
    <dgm:pt modelId="{07414FE7-1BDE-47C8-B7AA-4E931F9F3308}" type="sibTrans" cxnId="{F70D8CE7-F90F-4ACE-8778-9409231BA4F1}">
      <dgm:prSet/>
      <dgm:spPr/>
      <dgm:t>
        <a:bodyPr/>
        <a:lstStyle/>
        <a:p>
          <a:endParaRPr lang="zh-TW" altLang="en-US"/>
        </a:p>
      </dgm:t>
    </dgm:pt>
    <dgm:pt modelId="{6DB78978-E349-4815-972F-27F92BDE3136}">
      <dgm:prSet phldrT="[文字]" custT="1"/>
      <dgm:spPr/>
      <dgm:t>
        <a:bodyPr/>
        <a:lstStyle/>
        <a:p>
          <a:pPr>
            <a:lnSpc>
              <a:spcPts val="1400"/>
            </a:lnSpc>
            <a:spcAft>
              <a:spcPts val="0"/>
            </a:spcAft>
          </a:pP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2EC52616-5E0D-4FDE-98AC-C7E9677961D3}" type="parTrans" cxnId="{EF899C27-CEE8-4C6C-A502-922BDB5FF102}">
      <dgm:prSet/>
      <dgm:spPr/>
      <dgm:t>
        <a:bodyPr/>
        <a:lstStyle/>
        <a:p>
          <a:endParaRPr lang="zh-TW" altLang="en-US"/>
        </a:p>
      </dgm:t>
    </dgm:pt>
    <dgm:pt modelId="{7C47AD98-0270-4B79-98CD-FBF8212DD4C5}" type="sibTrans" cxnId="{EF899C27-CEE8-4C6C-A502-922BDB5FF102}">
      <dgm:prSet/>
      <dgm:spPr/>
      <dgm:t>
        <a:bodyPr/>
        <a:lstStyle/>
        <a:p>
          <a:endParaRPr lang="zh-TW" altLang="en-US"/>
        </a:p>
      </dgm:t>
    </dgm:pt>
    <dgm:pt modelId="{2F609778-AACB-4B51-9727-1A0E8686430C}">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提供更完整的資訊與記錄</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865E4BF0-62E5-461C-90DA-3C3CFD286770}" type="parTrans" cxnId="{9188CAB7-E851-4443-B201-835095E55E9D}">
      <dgm:prSet/>
      <dgm:spPr/>
      <dgm:t>
        <a:bodyPr/>
        <a:lstStyle/>
        <a:p>
          <a:endParaRPr lang="zh-TW" altLang="en-US"/>
        </a:p>
      </dgm:t>
    </dgm:pt>
    <dgm:pt modelId="{F2AA5B48-F1FC-475B-AE3F-FBD9519213D2}" type="sibTrans" cxnId="{9188CAB7-E851-4443-B201-835095E55E9D}">
      <dgm:prSet/>
      <dgm:spPr/>
      <dgm:t>
        <a:bodyPr/>
        <a:lstStyle/>
        <a:p>
          <a:endParaRPr lang="zh-TW" altLang="en-US"/>
        </a:p>
      </dgm:t>
    </dgm:pt>
    <dgm:pt modelId="{8F72DB4F-C757-405D-8CB0-81BD84CFD1BA}">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提供使用者完整且即時的排程處理資訊</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AB2160E7-4C84-43BD-947F-F7A7ED12AC71}" type="parTrans" cxnId="{B05E314D-575D-41C9-9FBA-E7A88737D071}">
      <dgm:prSet/>
      <dgm:spPr/>
      <dgm:t>
        <a:bodyPr/>
        <a:lstStyle/>
        <a:p>
          <a:endParaRPr lang="zh-TW" altLang="en-US"/>
        </a:p>
      </dgm:t>
    </dgm:pt>
    <dgm:pt modelId="{4790EBF5-F236-47E2-BCC2-D4C3FD313B6F}" type="sibTrans" cxnId="{B05E314D-575D-41C9-9FBA-E7A88737D071}">
      <dgm:prSet/>
      <dgm:spPr/>
      <dgm:t>
        <a:bodyPr/>
        <a:lstStyle/>
        <a:p>
          <a:endParaRPr lang="zh-TW" altLang="en-US"/>
        </a:p>
      </dgm:t>
    </dgm:pt>
    <dgm:pt modelId="{169ECDAF-2176-433A-A846-73ECBFD1D57A}">
      <dgm:prSet phldrT="[文字]" custT="1"/>
      <dgm:spPr/>
      <dgm:t>
        <a:bodyPr/>
        <a:lstStyle/>
        <a:p>
          <a:pPr>
            <a:lnSpc>
              <a:spcPct val="100000"/>
            </a:lnSpc>
            <a:spcAft>
              <a:spcPts val="0"/>
            </a:spcAft>
          </a:pPr>
          <a:r>
            <a:rPr lang="zh-TW" altLang="en-US" sz="1600" dirty="0" smtClean="0">
              <a:latin typeface="微軟正黑體" pitchFamily="34" charset="-120"/>
              <a:ea typeface="微軟正黑體" pitchFamily="34" charset="-120"/>
            </a:rPr>
            <a:t>新增系統處理記錄以利於系統管理維護作業</a:t>
          </a:r>
          <a:endParaRPr lang="zh-TW" altLang="en-US" sz="16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E8C69582-6A20-43EF-B906-246B2C93BD77}" type="parTrans" cxnId="{510B7CBC-28FD-4B8E-847D-D870706C875C}">
      <dgm:prSet/>
      <dgm:spPr/>
      <dgm:t>
        <a:bodyPr/>
        <a:lstStyle/>
        <a:p>
          <a:endParaRPr lang="zh-TW" altLang="en-US"/>
        </a:p>
      </dgm:t>
    </dgm:pt>
    <dgm:pt modelId="{56AD9277-EEE5-436F-A7C5-C7EAB9663850}" type="sibTrans" cxnId="{510B7CBC-28FD-4B8E-847D-D870706C875C}">
      <dgm:prSet/>
      <dgm:spPr/>
      <dgm:t>
        <a:bodyPr/>
        <a:lstStyle/>
        <a:p>
          <a:endParaRPr lang="zh-TW" altLang="en-US"/>
        </a:p>
      </dgm:t>
    </dgm:pt>
    <dgm:pt modelId="{1D0F29DD-2594-4DEE-9122-6F046B0C6CAF}" type="pres">
      <dgm:prSet presAssocID="{EBA74EDC-C443-4575-BBC1-6ED7DB64446C}" presName="linear" presStyleCnt="0">
        <dgm:presLayoutVars>
          <dgm:dir/>
          <dgm:animLvl val="lvl"/>
          <dgm:resizeHandles val="exact"/>
        </dgm:presLayoutVars>
      </dgm:prSet>
      <dgm:spPr/>
      <dgm:t>
        <a:bodyPr/>
        <a:lstStyle/>
        <a:p>
          <a:endParaRPr lang="zh-TW" altLang="en-US"/>
        </a:p>
      </dgm:t>
    </dgm:pt>
    <dgm:pt modelId="{2B4786AB-E9BB-4725-B46C-173C0F0E63C1}" type="pres">
      <dgm:prSet presAssocID="{7231CA90-AC32-4BA4-942F-DA93583EE01A}" presName="parentLin" presStyleCnt="0"/>
      <dgm:spPr/>
    </dgm:pt>
    <dgm:pt modelId="{0F301AB7-A0E0-4BAF-A641-1AF6ADED0950}" type="pres">
      <dgm:prSet presAssocID="{7231CA90-AC32-4BA4-942F-DA93583EE01A}" presName="parentLeftMargin" presStyleLbl="node1" presStyleIdx="0" presStyleCnt="2"/>
      <dgm:spPr/>
      <dgm:t>
        <a:bodyPr/>
        <a:lstStyle/>
        <a:p>
          <a:endParaRPr lang="zh-TW" altLang="en-US"/>
        </a:p>
      </dgm:t>
    </dgm:pt>
    <dgm:pt modelId="{80399717-6278-42A5-BCE3-C86B3E209AF0}" type="pres">
      <dgm:prSet presAssocID="{7231CA90-AC32-4BA4-942F-DA93583EE01A}" presName="parentText" presStyleLbl="node1" presStyleIdx="0" presStyleCnt="2" custScaleX="122500" custScaleY="50922" custLinFactNeighborX="-23077" custLinFactNeighborY="-12440">
        <dgm:presLayoutVars>
          <dgm:chMax val="0"/>
          <dgm:bulletEnabled val="1"/>
        </dgm:presLayoutVars>
      </dgm:prSet>
      <dgm:spPr/>
      <dgm:t>
        <a:bodyPr/>
        <a:lstStyle/>
        <a:p>
          <a:endParaRPr lang="zh-TW" altLang="en-US"/>
        </a:p>
      </dgm:t>
    </dgm:pt>
    <dgm:pt modelId="{0A7EF1DF-609C-4132-97FB-2F7F9BC1D3D1}" type="pres">
      <dgm:prSet presAssocID="{7231CA90-AC32-4BA4-942F-DA93583EE01A}" presName="negativeSpace" presStyleCnt="0"/>
      <dgm:spPr/>
    </dgm:pt>
    <dgm:pt modelId="{7F95A2A1-90E3-4C02-8DB2-49C0834D1F0C}" type="pres">
      <dgm:prSet presAssocID="{7231CA90-AC32-4BA4-942F-DA93583EE01A}" presName="childText" presStyleLbl="conFgAcc1" presStyleIdx="0" presStyleCnt="2" custScaleY="72690">
        <dgm:presLayoutVars>
          <dgm:bulletEnabled val="1"/>
        </dgm:presLayoutVars>
      </dgm:prSet>
      <dgm:spPr/>
      <dgm:t>
        <a:bodyPr/>
        <a:lstStyle/>
        <a:p>
          <a:endParaRPr lang="zh-TW" altLang="en-US"/>
        </a:p>
      </dgm:t>
    </dgm:pt>
    <dgm:pt modelId="{0B81E5B7-5720-4A2A-827C-9161D426A61D}" type="pres">
      <dgm:prSet presAssocID="{B7A29732-370F-4090-ACC4-621C51E98C25}" presName="spaceBetweenRectangles" presStyleCnt="0"/>
      <dgm:spPr/>
    </dgm:pt>
    <dgm:pt modelId="{A026267A-2005-438C-97A6-633D4E245C8F}" type="pres">
      <dgm:prSet presAssocID="{B4A8F829-0D3C-4ED4-9A47-88AC12805D11}" presName="parentLin" presStyleCnt="0"/>
      <dgm:spPr/>
    </dgm:pt>
    <dgm:pt modelId="{A3227292-D3D1-490C-B1C5-67EB81556425}" type="pres">
      <dgm:prSet presAssocID="{B4A8F829-0D3C-4ED4-9A47-88AC12805D11}" presName="parentLeftMargin" presStyleLbl="node1" presStyleIdx="0" presStyleCnt="2"/>
      <dgm:spPr/>
      <dgm:t>
        <a:bodyPr/>
        <a:lstStyle/>
        <a:p>
          <a:endParaRPr lang="zh-TW" altLang="en-US"/>
        </a:p>
      </dgm:t>
    </dgm:pt>
    <dgm:pt modelId="{64BF5DDA-C621-4AAB-94FF-BB647781C632}" type="pres">
      <dgm:prSet presAssocID="{B4A8F829-0D3C-4ED4-9A47-88AC12805D11}" presName="parentText" presStyleLbl="node1" presStyleIdx="1" presStyleCnt="2" custScaleX="122222" custScaleY="50922" custLinFactNeighborX="-5983" custLinFactNeighborY="-15963">
        <dgm:presLayoutVars>
          <dgm:chMax val="0"/>
          <dgm:bulletEnabled val="1"/>
        </dgm:presLayoutVars>
      </dgm:prSet>
      <dgm:spPr/>
      <dgm:t>
        <a:bodyPr/>
        <a:lstStyle/>
        <a:p>
          <a:endParaRPr lang="zh-TW" altLang="en-US"/>
        </a:p>
      </dgm:t>
    </dgm:pt>
    <dgm:pt modelId="{79DF95B1-D260-46AC-A123-71255641A6A3}" type="pres">
      <dgm:prSet presAssocID="{B4A8F829-0D3C-4ED4-9A47-88AC12805D11}" presName="negativeSpace" presStyleCnt="0"/>
      <dgm:spPr/>
    </dgm:pt>
    <dgm:pt modelId="{A478612E-0DAD-4B1A-A0B9-096C726BDDBF}" type="pres">
      <dgm:prSet presAssocID="{B4A8F829-0D3C-4ED4-9A47-88AC12805D11}" presName="childText" presStyleLbl="conFgAcc1" presStyleIdx="1" presStyleCnt="2" custScaleY="80941">
        <dgm:presLayoutVars>
          <dgm:bulletEnabled val="1"/>
        </dgm:presLayoutVars>
      </dgm:prSet>
      <dgm:spPr/>
      <dgm:t>
        <a:bodyPr/>
        <a:lstStyle/>
        <a:p>
          <a:endParaRPr lang="zh-TW" altLang="en-US"/>
        </a:p>
      </dgm:t>
    </dgm:pt>
  </dgm:ptLst>
  <dgm:cxnLst>
    <dgm:cxn modelId="{818CD220-6DD9-4A74-816B-AC1735A9E9D1}" srcId="{B4A8F829-0D3C-4ED4-9A47-88AC12805D11}" destId="{E5BC277C-9245-4FF2-A0EA-3A781DFE6729}" srcOrd="1" destOrd="0" parTransId="{D8B43809-D026-4674-B647-F7C21A1274D6}" sibTransId="{83657AEA-CB41-44D0-8380-45EDE06016D4}"/>
    <dgm:cxn modelId="{F2E7CCD9-54E0-4626-B430-76D3D3AD025E}" srcId="{B4A8F829-0D3C-4ED4-9A47-88AC12805D11}" destId="{5D980F33-768E-4CFB-A3AB-D75890F13B80}" srcOrd="2" destOrd="0" parTransId="{41A19F5C-78F4-4280-9676-A2E46ACFAFA9}" sibTransId="{E0856EDC-7F6F-4048-A131-3A79D8CA5066}"/>
    <dgm:cxn modelId="{1493303B-0094-4BF3-9385-AF90B476B530}" type="presOf" srcId="{8F72DB4F-C757-405D-8CB0-81BD84CFD1BA}" destId="{7F95A2A1-90E3-4C02-8DB2-49C0834D1F0C}" srcOrd="0" destOrd="3" presId="urn:microsoft.com/office/officeart/2005/8/layout/list1"/>
    <dgm:cxn modelId="{F70D8CE7-F90F-4ACE-8778-9409231BA4F1}" srcId="{7231CA90-AC32-4BA4-942F-DA93583EE01A}" destId="{EA19E11B-C54C-4F02-B240-BE83ED2AE493}" srcOrd="0" destOrd="0" parTransId="{F0315091-7E8C-41EE-B9E5-E6FABA75C7DB}" sibTransId="{07414FE7-1BDE-47C8-B7AA-4E931F9F3308}"/>
    <dgm:cxn modelId="{45E809A5-8CD1-4EFF-9682-61ED7A58686E}" type="presOf" srcId="{EBA74EDC-C443-4575-BBC1-6ED7DB64446C}" destId="{1D0F29DD-2594-4DEE-9122-6F046B0C6CAF}" srcOrd="0" destOrd="0" presId="urn:microsoft.com/office/officeart/2005/8/layout/list1"/>
    <dgm:cxn modelId="{9534F5EC-4D04-44D7-8189-1ECBD7A8F7AF}" type="presOf" srcId="{7231CA90-AC32-4BA4-942F-DA93583EE01A}" destId="{80399717-6278-42A5-BCE3-C86B3E209AF0}" srcOrd="1" destOrd="0" presId="urn:microsoft.com/office/officeart/2005/8/layout/list1"/>
    <dgm:cxn modelId="{AAD5812F-3FF3-4694-9562-B5F422DFCA19}" type="presOf" srcId="{E5BC277C-9245-4FF2-A0EA-3A781DFE6729}" destId="{A478612E-0DAD-4B1A-A0B9-096C726BDDBF}" srcOrd="0" destOrd="1" presId="urn:microsoft.com/office/officeart/2005/8/layout/list1"/>
    <dgm:cxn modelId="{B00AD584-90EF-4F15-8090-FC62982FC185}" type="presOf" srcId="{2F609778-AACB-4B51-9727-1A0E8686430C}" destId="{7F95A2A1-90E3-4C02-8DB2-49C0834D1F0C}" srcOrd="0" destOrd="2" presId="urn:microsoft.com/office/officeart/2005/8/layout/list1"/>
    <dgm:cxn modelId="{FE6B0077-93D8-4285-AD96-CBF554A8A0FB}" type="presOf" srcId="{EA19E11B-C54C-4F02-B240-BE83ED2AE493}" destId="{7F95A2A1-90E3-4C02-8DB2-49C0834D1F0C}" srcOrd="0" destOrd="0" presId="urn:microsoft.com/office/officeart/2005/8/layout/list1"/>
    <dgm:cxn modelId="{FCF8AB37-B79B-4495-A8A5-9B21FEDA6ACF}" type="presOf" srcId="{6DB78978-E349-4815-972F-27F92BDE3136}" destId="{7F95A2A1-90E3-4C02-8DB2-49C0834D1F0C}" srcOrd="0" destOrd="1" presId="urn:microsoft.com/office/officeart/2005/8/layout/list1"/>
    <dgm:cxn modelId="{B05E314D-575D-41C9-9FBA-E7A88737D071}" srcId="{7231CA90-AC32-4BA4-942F-DA93583EE01A}" destId="{8F72DB4F-C757-405D-8CB0-81BD84CFD1BA}" srcOrd="3" destOrd="0" parTransId="{AB2160E7-4C84-43BD-947F-F7A7ED12AC71}" sibTransId="{4790EBF5-F236-47E2-BCC2-D4C3FD313B6F}"/>
    <dgm:cxn modelId="{B1D48781-3DD3-4A56-B928-950691165A3A}" type="presOf" srcId="{7231CA90-AC32-4BA4-942F-DA93583EE01A}" destId="{0F301AB7-A0E0-4BAF-A641-1AF6ADED0950}" srcOrd="0" destOrd="0" presId="urn:microsoft.com/office/officeart/2005/8/layout/list1"/>
    <dgm:cxn modelId="{29809C6C-CA19-4F2F-9BAA-044D7AB730EF}" type="presOf" srcId="{B4A8F829-0D3C-4ED4-9A47-88AC12805D11}" destId="{A3227292-D3D1-490C-B1C5-67EB81556425}" srcOrd="0" destOrd="0" presId="urn:microsoft.com/office/officeart/2005/8/layout/list1"/>
    <dgm:cxn modelId="{9188CAB7-E851-4443-B201-835095E55E9D}" srcId="{7231CA90-AC32-4BA4-942F-DA93583EE01A}" destId="{2F609778-AACB-4B51-9727-1A0E8686430C}" srcOrd="2" destOrd="0" parTransId="{865E4BF0-62E5-461C-90DA-3C3CFD286770}" sibTransId="{F2AA5B48-F1FC-475B-AE3F-FBD9519213D2}"/>
    <dgm:cxn modelId="{4081BD35-9E16-47EA-899A-7FBB3429C824}" type="presOf" srcId="{B4A8F829-0D3C-4ED4-9A47-88AC12805D11}" destId="{64BF5DDA-C621-4AAB-94FF-BB647781C632}" srcOrd="1" destOrd="0" presId="urn:microsoft.com/office/officeart/2005/8/layout/list1"/>
    <dgm:cxn modelId="{510B7CBC-28FD-4B8E-847D-D870706C875C}" srcId="{7231CA90-AC32-4BA4-942F-DA93583EE01A}" destId="{169ECDAF-2176-433A-A846-73ECBFD1D57A}" srcOrd="4" destOrd="0" parTransId="{E8C69582-6A20-43EF-B906-246B2C93BD77}" sibTransId="{56AD9277-EEE5-436F-A7C5-C7EAB9663850}"/>
    <dgm:cxn modelId="{E54FDBB2-F312-4448-B877-6D2DFB90BAB7}" srcId="{EBA74EDC-C443-4575-BBC1-6ED7DB64446C}" destId="{7231CA90-AC32-4BA4-942F-DA93583EE01A}" srcOrd="0" destOrd="0" parTransId="{23A9A067-24C9-4013-BB63-8FCEF61C7FB5}" sibTransId="{B7A29732-370F-4090-ACC4-621C51E98C25}"/>
    <dgm:cxn modelId="{8AE715D4-26A5-4CB8-A08E-84D2EDD6B1BB}" srcId="{B4A8F829-0D3C-4ED4-9A47-88AC12805D11}" destId="{F54B00DA-D060-4DA3-9449-17E24375ECC7}" srcOrd="0" destOrd="0" parTransId="{D42A9C9D-D79E-4A83-976E-D2137980DC63}" sibTransId="{001B7CC0-48D2-4DDA-9399-FA15BF8ECAD0}"/>
    <dgm:cxn modelId="{B506DF0E-4E6D-4A4F-A156-80F087CDD746}" srcId="{EBA74EDC-C443-4575-BBC1-6ED7DB64446C}" destId="{B4A8F829-0D3C-4ED4-9A47-88AC12805D11}" srcOrd="1" destOrd="0" parTransId="{7FE855BF-ED09-454E-8691-A7C5DA9F05D2}" sibTransId="{E873CED1-F22D-45ED-B7B4-447E551285DD}"/>
    <dgm:cxn modelId="{BEF43AB6-8C8B-4929-893C-7DF3C1C2D00B}" type="presOf" srcId="{F54B00DA-D060-4DA3-9449-17E24375ECC7}" destId="{A478612E-0DAD-4B1A-A0B9-096C726BDDBF}" srcOrd="0" destOrd="0" presId="urn:microsoft.com/office/officeart/2005/8/layout/list1"/>
    <dgm:cxn modelId="{EF899C27-CEE8-4C6C-A502-922BDB5FF102}" srcId="{7231CA90-AC32-4BA4-942F-DA93583EE01A}" destId="{6DB78978-E349-4815-972F-27F92BDE3136}" srcOrd="1" destOrd="0" parTransId="{2EC52616-5E0D-4FDE-98AC-C7E9677961D3}" sibTransId="{7C47AD98-0270-4B79-98CD-FBF8212DD4C5}"/>
    <dgm:cxn modelId="{5CF11CD5-8716-40BA-A2D0-27B3DD405B7E}" type="presOf" srcId="{5D980F33-768E-4CFB-A3AB-D75890F13B80}" destId="{A478612E-0DAD-4B1A-A0B9-096C726BDDBF}" srcOrd="0" destOrd="2" presId="urn:microsoft.com/office/officeart/2005/8/layout/list1"/>
    <dgm:cxn modelId="{43F73553-809B-4CB0-B57D-DB2F3DEEB627}" type="presOf" srcId="{169ECDAF-2176-433A-A846-73ECBFD1D57A}" destId="{7F95A2A1-90E3-4C02-8DB2-49C0834D1F0C}" srcOrd="0" destOrd="4" presId="urn:microsoft.com/office/officeart/2005/8/layout/list1"/>
    <dgm:cxn modelId="{A873C5ED-4D1A-403B-B23A-404E1EEE45ED}" type="presParOf" srcId="{1D0F29DD-2594-4DEE-9122-6F046B0C6CAF}" destId="{2B4786AB-E9BB-4725-B46C-173C0F0E63C1}" srcOrd="0" destOrd="0" presId="urn:microsoft.com/office/officeart/2005/8/layout/list1"/>
    <dgm:cxn modelId="{307FDFA8-D595-4171-B328-4C81F49AAB4E}" type="presParOf" srcId="{2B4786AB-E9BB-4725-B46C-173C0F0E63C1}" destId="{0F301AB7-A0E0-4BAF-A641-1AF6ADED0950}" srcOrd="0" destOrd="0" presId="urn:microsoft.com/office/officeart/2005/8/layout/list1"/>
    <dgm:cxn modelId="{6528F565-399B-4BEB-ACA5-F4C82771691D}" type="presParOf" srcId="{2B4786AB-E9BB-4725-B46C-173C0F0E63C1}" destId="{80399717-6278-42A5-BCE3-C86B3E209AF0}" srcOrd="1" destOrd="0" presId="urn:microsoft.com/office/officeart/2005/8/layout/list1"/>
    <dgm:cxn modelId="{75371967-F490-422B-B9B6-5D1D11678FA4}" type="presParOf" srcId="{1D0F29DD-2594-4DEE-9122-6F046B0C6CAF}" destId="{0A7EF1DF-609C-4132-97FB-2F7F9BC1D3D1}" srcOrd="1" destOrd="0" presId="urn:microsoft.com/office/officeart/2005/8/layout/list1"/>
    <dgm:cxn modelId="{61626086-30C0-4B16-9486-159368D37467}" type="presParOf" srcId="{1D0F29DD-2594-4DEE-9122-6F046B0C6CAF}" destId="{7F95A2A1-90E3-4C02-8DB2-49C0834D1F0C}" srcOrd="2" destOrd="0" presId="urn:microsoft.com/office/officeart/2005/8/layout/list1"/>
    <dgm:cxn modelId="{E6DBC39E-1278-4293-A306-BE542A3DEF6A}" type="presParOf" srcId="{1D0F29DD-2594-4DEE-9122-6F046B0C6CAF}" destId="{0B81E5B7-5720-4A2A-827C-9161D426A61D}" srcOrd="3" destOrd="0" presId="urn:microsoft.com/office/officeart/2005/8/layout/list1"/>
    <dgm:cxn modelId="{30CF2757-63BC-48EA-AFFF-405395F4B1DB}" type="presParOf" srcId="{1D0F29DD-2594-4DEE-9122-6F046B0C6CAF}" destId="{A026267A-2005-438C-97A6-633D4E245C8F}" srcOrd="4" destOrd="0" presId="urn:microsoft.com/office/officeart/2005/8/layout/list1"/>
    <dgm:cxn modelId="{7812CBAA-E850-411F-B448-74541F217295}" type="presParOf" srcId="{A026267A-2005-438C-97A6-633D4E245C8F}" destId="{A3227292-D3D1-490C-B1C5-67EB81556425}" srcOrd="0" destOrd="0" presId="urn:microsoft.com/office/officeart/2005/8/layout/list1"/>
    <dgm:cxn modelId="{8E79DD9D-D0AA-4DE8-9D4F-A26ADBFC8E7A}" type="presParOf" srcId="{A026267A-2005-438C-97A6-633D4E245C8F}" destId="{64BF5DDA-C621-4AAB-94FF-BB647781C632}" srcOrd="1" destOrd="0" presId="urn:microsoft.com/office/officeart/2005/8/layout/list1"/>
    <dgm:cxn modelId="{42235404-1342-4B22-A0FE-17A97C5BB94E}" type="presParOf" srcId="{1D0F29DD-2594-4DEE-9122-6F046B0C6CAF}" destId="{79DF95B1-D260-46AC-A123-71255641A6A3}" srcOrd="5" destOrd="0" presId="urn:microsoft.com/office/officeart/2005/8/layout/list1"/>
    <dgm:cxn modelId="{2F15D820-8837-4B59-9EF4-E829F59A0DF8}" type="presParOf" srcId="{1D0F29DD-2594-4DEE-9122-6F046B0C6CAF}" destId="{A478612E-0DAD-4B1A-A0B9-096C726BDDB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3B165-8F94-4162-979A-EF0CEBB7ED2B}">
      <dsp:nvSpPr>
        <dsp:cNvPr id="0" name=""/>
        <dsp:cNvSpPr/>
      </dsp:nvSpPr>
      <dsp:spPr>
        <a:xfrm>
          <a:off x="382488" y="1472"/>
          <a:ext cx="1480839" cy="14808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TW" altLang="en-US" sz="3700" kern="1200" dirty="0" smtClean="0"/>
            <a:t>效率</a:t>
          </a:r>
          <a:endParaRPr lang="zh-TW" altLang="en-US" sz="3700" kern="1200" dirty="0"/>
        </a:p>
      </dsp:txBody>
      <dsp:txXfrm>
        <a:off x="599352" y="218336"/>
        <a:ext cx="1047111" cy="1047111"/>
      </dsp:txXfrm>
    </dsp:sp>
    <dsp:sp modelId="{E6B24A49-ECF1-4119-B9B5-6EFBA171E29E}">
      <dsp:nvSpPr>
        <dsp:cNvPr id="0" name=""/>
        <dsp:cNvSpPr/>
      </dsp:nvSpPr>
      <dsp:spPr>
        <a:xfrm>
          <a:off x="693464" y="1602556"/>
          <a:ext cx="858887" cy="85888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TW" altLang="en-US" sz="1500" kern="1200"/>
        </a:p>
      </dsp:txBody>
      <dsp:txXfrm>
        <a:off x="807309" y="1930994"/>
        <a:ext cx="631197" cy="202011"/>
      </dsp:txXfrm>
    </dsp:sp>
    <dsp:sp modelId="{E010B4C1-E18A-4E93-8618-87809FF5CF87}">
      <dsp:nvSpPr>
        <dsp:cNvPr id="0" name=""/>
        <dsp:cNvSpPr/>
      </dsp:nvSpPr>
      <dsp:spPr>
        <a:xfrm>
          <a:off x="382488" y="2581687"/>
          <a:ext cx="1480839" cy="1480839"/>
        </a:xfrm>
        <a:prstGeom prst="ellipse">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TW" altLang="en-US" sz="3700" kern="1200" dirty="0" smtClean="0"/>
            <a:t>便利</a:t>
          </a:r>
          <a:endParaRPr lang="zh-TW" altLang="en-US" sz="3700" kern="1200" dirty="0"/>
        </a:p>
      </dsp:txBody>
      <dsp:txXfrm>
        <a:off x="599352" y="2798551"/>
        <a:ext cx="1047111" cy="1047111"/>
      </dsp:txXfrm>
    </dsp:sp>
    <dsp:sp modelId="{BEB8BEAB-4D52-4C0B-85F4-83A1DF8F07B8}">
      <dsp:nvSpPr>
        <dsp:cNvPr id="0" name=""/>
        <dsp:cNvSpPr/>
      </dsp:nvSpPr>
      <dsp:spPr>
        <a:xfrm>
          <a:off x="2085454" y="1756563"/>
          <a:ext cx="470907" cy="550872"/>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TW" altLang="en-US" sz="2500" kern="1200"/>
        </a:p>
      </dsp:txBody>
      <dsp:txXfrm>
        <a:off x="2085454" y="1866737"/>
        <a:ext cx="329635" cy="330524"/>
      </dsp:txXfrm>
    </dsp:sp>
    <dsp:sp modelId="{528FB4C9-7B2C-455F-AB9E-B2B3ADF3737D}">
      <dsp:nvSpPr>
        <dsp:cNvPr id="0" name=""/>
        <dsp:cNvSpPr/>
      </dsp:nvSpPr>
      <dsp:spPr>
        <a:xfrm>
          <a:off x="2751832" y="551160"/>
          <a:ext cx="2961679" cy="2961679"/>
        </a:xfrm>
        <a:prstGeom prst="ellipse">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TW" altLang="en-US" sz="2600" kern="1200" dirty="0" smtClean="0"/>
            <a:t>提昇對</a:t>
          </a:r>
          <a:r>
            <a:rPr lang="zh-TW" altLang="zh-TW" sz="2600" kern="1200" dirty="0" smtClean="0"/>
            <a:t>日本</a:t>
          </a:r>
          <a:r>
            <a:rPr lang="en-US" altLang="zh-TW" sz="2600" kern="1200" dirty="0" smtClean="0"/>
            <a:t>RESTEC</a:t>
          </a:r>
          <a:r>
            <a:rPr lang="zh-TW" altLang="zh-TW" sz="2600" kern="1200" dirty="0" smtClean="0"/>
            <a:t>機構營運</a:t>
          </a:r>
          <a:r>
            <a:rPr lang="zh-TW" altLang="en-US" sz="2600" kern="1200" dirty="0" smtClean="0"/>
            <a:t>服務水準</a:t>
          </a:r>
          <a:endParaRPr lang="zh-TW" altLang="en-US" sz="2600" kern="1200" dirty="0"/>
        </a:p>
      </dsp:txBody>
      <dsp:txXfrm>
        <a:off x="3185560" y="984888"/>
        <a:ext cx="2094223" cy="2094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5A2A1-90E3-4C02-8DB2-49C0834D1F0C}">
      <dsp:nvSpPr>
        <dsp:cNvPr id="0" name=""/>
        <dsp:cNvSpPr/>
      </dsp:nvSpPr>
      <dsp:spPr>
        <a:xfrm>
          <a:off x="0" y="180437"/>
          <a:ext cx="8424936" cy="2088238"/>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869" tIns="562356" rIns="653869" bIns="99568" numCol="1" spcCol="1270" anchor="t" anchorCtr="0">
          <a:noAutofit/>
        </a:bodyPr>
        <a:lstStyle/>
        <a:p>
          <a:pPr marL="114300" lvl="1" indent="-114300" algn="l" defTabSz="622300">
            <a:lnSpc>
              <a:spcPts val="1400"/>
            </a:lnSpc>
            <a:spcBef>
              <a:spcPct val="0"/>
            </a:spcBef>
            <a:spcAft>
              <a:spcPts val="0"/>
            </a:spcAft>
            <a:buChar char="••"/>
          </a:pPr>
          <a:endParaRPr lang="zh-TW" altLang="en-US" sz="14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ts val="1400"/>
            </a:lnSpc>
            <a:spcBef>
              <a:spcPct val="0"/>
            </a:spcBef>
            <a:spcAft>
              <a:spcPts val="0"/>
            </a:spcAft>
            <a:buChar char="••"/>
          </a:pP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提供更完整的資訊與記錄</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提供使用者完整且即時的排程處理資訊</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新增系統處理記錄以利於系統管理維護作業</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dsp:txBody>
      <dsp:txXfrm>
        <a:off x="0" y="180437"/>
        <a:ext cx="8424936" cy="2088238"/>
      </dsp:txXfrm>
    </dsp:sp>
    <dsp:sp modelId="{80399717-6278-42A5-BCE3-C86B3E209AF0}">
      <dsp:nvSpPr>
        <dsp:cNvPr id="0" name=""/>
        <dsp:cNvSpPr/>
      </dsp:nvSpPr>
      <dsp:spPr>
        <a:xfrm>
          <a:off x="324035" y="0"/>
          <a:ext cx="7224382" cy="962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910" tIns="0" rIns="222910" bIns="0" numCol="1" spcCol="1270" anchor="ctr" anchorCtr="0">
          <a:noAutofit/>
        </a:bodyPr>
        <a:lstStyle/>
        <a:p>
          <a:pPr lvl="0" algn="l" defTabSz="1066800">
            <a:lnSpc>
              <a:spcPct val="90000"/>
            </a:lnSpc>
            <a:spcBef>
              <a:spcPct val="0"/>
            </a:spcBef>
            <a:spcAft>
              <a:spcPct val="35000"/>
            </a:spcAft>
          </a:pPr>
          <a:r>
            <a:rPr lang="zh-TW" altLang="en-US" sz="2400" b="1" kern="1200"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精進多衛星聯合操作系統</a:t>
          </a:r>
          <a:endParaRPr lang="zh-TW" altLang="en-US" sz="2400" b="1" kern="12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sp:txBody>
      <dsp:txXfrm>
        <a:off x="370999" y="46964"/>
        <a:ext cx="7130454" cy="868131"/>
      </dsp:txXfrm>
    </dsp:sp>
    <dsp:sp modelId="{A478612E-0DAD-4B1A-A0B9-096C726BDDBF}">
      <dsp:nvSpPr>
        <dsp:cNvPr id="0" name=""/>
        <dsp:cNvSpPr/>
      </dsp:nvSpPr>
      <dsp:spPr>
        <a:xfrm>
          <a:off x="0" y="2631695"/>
          <a:ext cx="8424936" cy="3181952"/>
        </a:xfrm>
        <a:prstGeom prst="rect">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869" tIns="562356" rIns="653869" bIns="113792" numCol="1" spcCol="1270" anchor="t" anchorCtr="0">
          <a:noAutofit/>
        </a:bodyPr>
        <a:lstStyle/>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依日本</a:t>
          </a:r>
          <a:r>
            <a:rPr lang="en-US" altLang="en-US" sz="1600" kern="1200" dirty="0" smtClean="0">
              <a:latin typeface="微軟正黑體" pitchFamily="34" charset="-120"/>
              <a:ea typeface="微軟正黑體" pitchFamily="34" charset="-120"/>
            </a:rPr>
            <a:t>RESTEC</a:t>
          </a:r>
          <a:r>
            <a:rPr lang="zh-TW" altLang="en-US" sz="1600" kern="1200" dirty="0" smtClean="0">
              <a:latin typeface="微軟正黑體" pitchFamily="34" charset="-120"/>
              <a:ea typeface="微軟正黑體" pitchFamily="34" charset="-120"/>
            </a:rPr>
            <a:t>單位視為公務機關單位</a:t>
          </a:r>
          <a:r>
            <a:rPr lang="en-US" altLang="en-US" sz="1600" kern="1200" dirty="0" smtClean="0">
              <a:latin typeface="微軟正黑體" pitchFamily="34" charset="-120"/>
              <a:ea typeface="微軟正黑體" pitchFamily="34" charset="-120"/>
            </a:rPr>
            <a:t>(</a:t>
          </a:r>
          <a:r>
            <a:rPr lang="zh-TW" altLang="en-US" sz="1600" kern="1200" dirty="0" smtClean="0">
              <a:latin typeface="微軟正黑體" pitchFamily="34" charset="-120"/>
              <a:ea typeface="微軟正黑體" pitchFamily="34" charset="-120"/>
            </a:rPr>
            <a:t>無須進入線上付費機制</a:t>
          </a:r>
          <a:r>
            <a:rPr lang="en-US" altLang="en-US" sz="1600" kern="1200" dirty="0" smtClean="0">
              <a:latin typeface="微軟正黑體" pitchFamily="34" charset="-120"/>
              <a:ea typeface="微軟正黑體" pitchFamily="34" charset="-120"/>
            </a:rPr>
            <a:t>)</a:t>
          </a:r>
          <a:r>
            <a:rPr lang="zh-TW" altLang="en-US" sz="1600" kern="1200" dirty="0" smtClean="0">
              <a:latin typeface="微軟正黑體" pitchFamily="34" charset="-120"/>
              <a:ea typeface="微軟正黑體" pitchFamily="34" charset="-120"/>
            </a:rPr>
            <a:t>之模式，衛星影像產品營運系統擴充提供多國家影像產品</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以韓國及俄羅斯地區之衛星影像產品進行驗證，影像自動處理程序擴充偵測是否有最新下鏈的日本、韓國或俄羅斯地區</a:t>
          </a:r>
          <a:r>
            <a:rPr lang="en-US" altLang="zh-TW" sz="1600" kern="1200" dirty="0" smtClean="0">
              <a:latin typeface="微軟正黑體" pitchFamily="34" charset="-120"/>
              <a:ea typeface="微軟正黑體" pitchFamily="34" charset="-120"/>
            </a:rPr>
            <a:t>Gerald</a:t>
          </a:r>
          <a:r>
            <a:rPr lang="zh-TW" altLang="en-US" sz="1600" kern="1200" dirty="0" smtClean="0">
              <a:latin typeface="微軟正黑體" pitchFamily="34" charset="-120"/>
              <a:ea typeface="微軟正黑體" pitchFamily="34" charset="-120"/>
            </a:rPr>
            <a:t>檔案</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a:p>
          <a:pPr marL="171450" lvl="1" indent="-171450" algn="l" defTabSz="711200">
            <a:lnSpc>
              <a:spcPct val="100000"/>
            </a:lnSpc>
            <a:spcBef>
              <a:spcPct val="0"/>
            </a:spcBef>
            <a:spcAft>
              <a:spcPts val="0"/>
            </a:spcAft>
            <a:buChar char="••"/>
          </a:pPr>
          <a:r>
            <a:rPr lang="zh-TW" altLang="en-US" sz="1600" kern="1200" dirty="0" smtClean="0">
              <a:latin typeface="微軟正黑體" pitchFamily="34" charset="-120"/>
              <a:ea typeface="微軟正黑體" pitchFamily="34" charset="-120"/>
            </a:rPr>
            <a:t>依使用者操作習慣、國家太空中心影像產品銷售管理等需求，對衛星影像產品營運系統</a:t>
          </a:r>
          <a:r>
            <a:rPr lang="en-US" altLang="zh-TW" sz="1600" kern="1200" dirty="0" smtClean="0">
              <a:latin typeface="微軟正黑體" pitchFamily="34" charset="-120"/>
              <a:ea typeface="微軟正黑體" pitchFamily="34" charset="-120"/>
            </a:rPr>
            <a:t>(</a:t>
          </a:r>
          <a:r>
            <a:rPr lang="zh-TW" altLang="en-US" sz="1600" kern="1200" dirty="0" smtClean="0">
              <a:latin typeface="微軟正黑體" pitchFamily="34" charset="-120"/>
              <a:ea typeface="微軟正黑體" pitchFamily="34" charset="-120"/>
            </a:rPr>
            <a:t>含英文版</a:t>
          </a:r>
          <a:r>
            <a:rPr lang="en-US" altLang="zh-TW" sz="1600" kern="1200" dirty="0" smtClean="0">
              <a:latin typeface="微軟正黑體" pitchFamily="34" charset="-120"/>
              <a:ea typeface="微軟正黑體" pitchFamily="34" charset="-120"/>
            </a:rPr>
            <a:t>)</a:t>
          </a:r>
          <a:r>
            <a:rPr lang="zh-TW" altLang="en-US" sz="1600" kern="1200" dirty="0" smtClean="0">
              <a:latin typeface="微軟正黑體" pitchFamily="34" charset="-120"/>
              <a:ea typeface="微軟正黑體" pitchFamily="34" charset="-120"/>
            </a:rPr>
            <a:t>進行調整及功能擴充，提供各國使用者可申請該國地區之福二衛星影像產品</a:t>
          </a:r>
          <a:endParaRPr lang="zh-TW" altLang="en-US" sz="1600" b="1" kern="1200" dirty="0">
            <a:effectLst>
              <a:outerShdw blurRad="38100" dist="38100" dir="2700000" algn="tl">
                <a:srgbClr val="000000">
                  <a:alpha val="43137"/>
                </a:srgbClr>
              </a:outerShdw>
            </a:effectLst>
            <a:latin typeface="微軟正黑體" pitchFamily="34" charset="-120"/>
            <a:ea typeface="微軟正黑體" pitchFamily="34" charset="-120"/>
          </a:endParaRPr>
        </a:p>
      </dsp:txBody>
      <dsp:txXfrm>
        <a:off x="0" y="2631695"/>
        <a:ext cx="8424936" cy="3181952"/>
      </dsp:txXfrm>
    </dsp:sp>
    <dsp:sp modelId="{64BF5DDA-C621-4AAB-94FF-BB647781C632}">
      <dsp:nvSpPr>
        <dsp:cNvPr id="0" name=""/>
        <dsp:cNvSpPr/>
      </dsp:nvSpPr>
      <dsp:spPr>
        <a:xfrm>
          <a:off x="396043" y="2312690"/>
          <a:ext cx="7207987" cy="962059"/>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910" tIns="0" rIns="222910" bIns="0" numCol="1" spcCol="1270" anchor="ctr" anchorCtr="0">
          <a:noAutofit/>
        </a:bodyPr>
        <a:lstStyle/>
        <a:p>
          <a:pPr lvl="0" algn="l" defTabSz="1066800">
            <a:lnSpc>
              <a:spcPct val="90000"/>
            </a:lnSpc>
            <a:spcBef>
              <a:spcPct val="0"/>
            </a:spcBef>
            <a:spcAft>
              <a:spcPct val="35000"/>
            </a:spcAft>
          </a:pPr>
          <a:r>
            <a:rPr lang="zh-TW" altLang="en-US" sz="2400" b="1" kern="1200"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衛星影像產品營運系統擴充提供多國家影像產品</a:t>
          </a:r>
          <a:endParaRPr lang="zh-TW" altLang="en-US" sz="2400" b="1" kern="12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sp:txBody>
      <dsp:txXfrm>
        <a:off x="443007" y="2359654"/>
        <a:ext cx="7114059" cy="86813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3076363" cy="511731"/>
          </a:xfrm>
          <a:prstGeom prst="rect">
            <a:avLst/>
          </a:prstGeom>
        </p:spPr>
        <p:txBody>
          <a:bodyPr vert="horz" lIns="94650" tIns="47325" rIns="94650" bIns="47325" rtlCol="0"/>
          <a:lstStyle>
            <a:lvl1pPr algn="l">
              <a:defRPr sz="1200"/>
            </a:lvl1pPr>
          </a:lstStyle>
          <a:p>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4650" tIns="47325" rIns="94650" bIns="47325" rtlCol="0"/>
          <a:lstStyle>
            <a:lvl1pPr algn="r">
              <a:defRPr sz="1200"/>
            </a:lvl1pPr>
          </a:lstStyle>
          <a:p>
            <a:fld id="{48F97E0E-9043-4D1D-B387-BD5D6FAF6D04}" type="datetimeFigureOut">
              <a:rPr lang="zh-TW" altLang="en-US" smtClean="0"/>
              <a:pPr/>
              <a:t>2014/11/24</a:t>
            </a:fld>
            <a:endParaRPr lang="zh-TW" altLang="en-US"/>
          </a:p>
        </p:txBody>
      </p:sp>
      <p:sp>
        <p:nvSpPr>
          <p:cNvPr id="4" name="投影片圖像版面配置區 3"/>
          <p:cNvSpPr>
            <a:spLocks noGrp="1" noRot="1" noChangeAspect="1"/>
          </p:cNvSpPr>
          <p:nvPr>
            <p:ph type="sldImg" idx="2"/>
          </p:nvPr>
        </p:nvSpPr>
        <p:spPr>
          <a:xfrm>
            <a:off x="992188" y="768350"/>
            <a:ext cx="5116512" cy="3836988"/>
          </a:xfrm>
          <a:prstGeom prst="rect">
            <a:avLst/>
          </a:prstGeom>
          <a:noFill/>
          <a:ln w="12700">
            <a:solidFill>
              <a:prstClr val="black"/>
            </a:solidFill>
          </a:ln>
        </p:spPr>
        <p:txBody>
          <a:bodyPr vert="horz" lIns="94650" tIns="47325" rIns="94650" bIns="47325" rtlCol="0" anchor="ctr"/>
          <a:lstStyle/>
          <a:p>
            <a:endParaRPr lang="zh-TW" altLang="en-US"/>
          </a:p>
        </p:txBody>
      </p:sp>
      <p:sp>
        <p:nvSpPr>
          <p:cNvPr id="5" name="備忘稿版面配置區 4"/>
          <p:cNvSpPr>
            <a:spLocks noGrp="1"/>
          </p:cNvSpPr>
          <p:nvPr>
            <p:ph type="body" sz="quarter" idx="3"/>
          </p:nvPr>
        </p:nvSpPr>
        <p:spPr>
          <a:xfrm>
            <a:off x="709931" y="4861442"/>
            <a:ext cx="5679440" cy="4605576"/>
          </a:xfrm>
          <a:prstGeom prst="rect">
            <a:avLst/>
          </a:prstGeom>
        </p:spPr>
        <p:txBody>
          <a:bodyPr vert="horz" lIns="94650" tIns="47325" rIns="94650" bIns="47325"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6"/>
            <a:ext cx="3076363" cy="511731"/>
          </a:xfrm>
          <a:prstGeom prst="rect">
            <a:avLst/>
          </a:prstGeom>
        </p:spPr>
        <p:txBody>
          <a:bodyPr vert="horz" lIns="94650" tIns="47325" rIns="94650" bIns="4732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4650" tIns="47325" rIns="94650" bIns="47325" rtlCol="0" anchor="b"/>
          <a:lstStyle>
            <a:lvl1pPr algn="r">
              <a:defRPr sz="1200"/>
            </a:lvl1pPr>
          </a:lstStyle>
          <a:p>
            <a:fld id="{DA64C8ED-EDE1-4F93-8375-7DDA8BBB6C9F}" type="slidenum">
              <a:rPr lang="zh-TW" altLang="en-US" smtClean="0"/>
              <a:pPr/>
              <a:t>‹#›</a:t>
            </a:fld>
            <a:endParaRPr lang="zh-TW" altLang="en-US"/>
          </a:p>
        </p:txBody>
      </p:sp>
    </p:spTree>
    <p:extLst>
      <p:ext uri="{BB962C8B-B14F-4D97-AF65-F5344CB8AC3E}">
        <p14:creationId xmlns:p14="http://schemas.microsoft.com/office/powerpoint/2010/main" val="160672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3775" y="768350"/>
            <a:ext cx="5113338" cy="38369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6</a:t>
            </a:fld>
            <a:endParaRPr lang="zh-TW" altLang="en-US"/>
          </a:p>
        </p:txBody>
      </p:sp>
    </p:spTree>
    <p:extLst>
      <p:ext uri="{BB962C8B-B14F-4D97-AF65-F5344CB8AC3E}">
        <p14:creationId xmlns:p14="http://schemas.microsoft.com/office/powerpoint/2010/main" val="3868360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685800" y="1916833"/>
            <a:ext cx="6550496" cy="1296143"/>
          </a:xfrm>
        </p:spPr>
        <p:txBody>
          <a:bodyPr anchor="b">
            <a:normAutofit/>
            <a:scene3d>
              <a:camera prst="orthographicFront"/>
              <a:lightRig rig="soft" dir="tl">
                <a:rot lat="0" lon="0" rev="0"/>
              </a:lightRig>
            </a:scene3d>
            <a:sp3d contourW="25400" prstMaterial="matte">
              <a:contourClr>
                <a:schemeClr val="accent2">
                  <a:tint val="20000"/>
                </a:schemeClr>
              </a:contourClr>
            </a:sp3d>
          </a:bodyPr>
          <a:lstStyle>
            <a:lvl1pPr algn="l">
              <a:defRPr sz="4000" b="1" cap="none" spc="50">
                <a:ln w="11430"/>
                <a:gradFill>
                  <a:gsLst>
                    <a:gs pos="25000">
                      <a:schemeClr val="accent2">
                        <a:satMod val="155000"/>
                      </a:schemeClr>
                    </a:gs>
                    <a:gs pos="100000">
                      <a:schemeClr val="accent2">
                        <a:shade val="45000"/>
                        <a:satMod val="165000"/>
                      </a:schemeClr>
                    </a:gs>
                  </a:gsLst>
                  <a:lin ang="5400000"/>
                </a:gradFill>
                <a:effectLst/>
              </a:defRPr>
            </a:lvl1pPr>
          </a:lstStyle>
          <a:p>
            <a:r>
              <a:rPr lang="zh-TW" altLang="en-US" dirty="0" smtClean="0"/>
              <a:t>主題名稱</a:t>
            </a:r>
            <a:endParaRPr lang="zh-TW" altLang="en-US" dirty="0"/>
          </a:p>
        </p:txBody>
      </p:sp>
      <p:sp>
        <p:nvSpPr>
          <p:cNvPr id="3" name="副標題 2"/>
          <p:cNvSpPr>
            <a:spLocks noGrp="1"/>
          </p:cNvSpPr>
          <p:nvPr>
            <p:ph type="subTitle" idx="1" hasCustomPrompt="1"/>
          </p:nvPr>
        </p:nvSpPr>
        <p:spPr>
          <a:xfrm>
            <a:off x="683568" y="3429000"/>
            <a:ext cx="5328592" cy="936104"/>
          </a:xfrm>
        </p:spPr>
        <p:txBody>
          <a:bodyPr/>
          <a:lstStyle>
            <a:lvl1pPr marL="0" indent="0" algn="l">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姓名</a:t>
            </a:r>
            <a:endParaRPr lang="zh-TW" altLang="en-US" dirty="0"/>
          </a:p>
        </p:txBody>
      </p:sp>
      <p:sp>
        <p:nvSpPr>
          <p:cNvPr id="4" name="日期版面配置區 3"/>
          <p:cNvSpPr>
            <a:spLocks noGrp="1"/>
          </p:cNvSpPr>
          <p:nvPr>
            <p:ph type="dt" sz="half" idx="10"/>
          </p:nvPr>
        </p:nvSpPr>
        <p:spPr/>
        <p:txBody>
          <a:bodyPr/>
          <a:lstStyle/>
          <a:p>
            <a:fld id="{6F9F79C6-70CD-4FEF-AABB-50F948359FEA}" type="datetime1">
              <a:rPr lang="zh-TW" altLang="en-US" smtClean="0"/>
              <a:pPr/>
              <a:t>2014/11/24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3478470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主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3851920" y="2204864"/>
            <a:ext cx="4968552" cy="2376264"/>
          </a:xfrm>
        </p:spPr>
        <p:txBody>
          <a:bodyPr>
            <a:normAutofit/>
          </a:bodyPr>
          <a:lstStyle>
            <a:lvl1pPr algn="l">
              <a:defRPr sz="4000" b="1">
                <a:solidFill>
                  <a:srgbClr val="0070C0"/>
                </a:solidFill>
                <a:effectLst>
                  <a:innerShdw blurRad="63500" dist="50800" dir="13500000">
                    <a:prstClr val="black">
                      <a:alpha val="50000"/>
                    </a:prstClr>
                  </a:innerShdw>
                </a:effectLst>
              </a:defRPr>
            </a:lvl1pPr>
          </a:lstStyle>
          <a:p>
            <a:r>
              <a:rPr lang="zh-TW" altLang="en-US" dirty="0" smtClean="0"/>
              <a:t>標題分頁</a:t>
            </a:r>
            <a:endParaRPr lang="zh-TW" altLang="en-US" dirty="0"/>
          </a:p>
        </p:txBody>
      </p:sp>
      <p:sp>
        <p:nvSpPr>
          <p:cNvPr id="4" name="日期版面配置區 3"/>
          <p:cNvSpPr>
            <a:spLocks noGrp="1"/>
          </p:cNvSpPr>
          <p:nvPr>
            <p:ph type="dt" sz="half" idx="10"/>
          </p:nvPr>
        </p:nvSpPr>
        <p:spPr/>
        <p:txBody>
          <a:bodyPr/>
          <a:lstStyle/>
          <a:p>
            <a:fld id="{BED04C30-CEDD-4816-9681-52755B6124DC}" type="datetime1">
              <a:rPr lang="zh-TW" altLang="en-US" smtClean="0"/>
              <a:pPr/>
              <a:t>2014/11/24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5000731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2pPr>
              <a:defRPr b="1"/>
            </a:lvl2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547E415D-F75F-4027-9145-B88DEB67DDB3}" type="datetime1">
              <a:rPr lang="zh-TW" altLang="en-US" smtClean="0"/>
              <a:pPr/>
              <a:t>2014/11/24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2890685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C339ABBD-1BF9-47D0-BD3A-69635975B765}" type="datetime1">
              <a:rPr lang="zh-TW" altLang="en-US" smtClean="0"/>
              <a:pPr/>
              <a:t>2014/11/24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249096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548680"/>
            <a:ext cx="8229600" cy="720080"/>
          </a:xfrm>
        </p:spPr>
        <p:txBody>
          <a:bodyPr/>
          <a:lstStyle>
            <a:lvl1pPr>
              <a:defRPr b="1">
                <a:solidFill>
                  <a:schemeClr val="tx1"/>
                </a:solidFill>
              </a:defRPr>
            </a:lvl1pPr>
          </a:lstStyle>
          <a:p>
            <a:r>
              <a:rPr lang="zh-TW" altLang="en-US" dirty="0" smtClean="0"/>
              <a:t>按一下以編輯母片標題樣式</a:t>
            </a:r>
            <a:endParaRPr lang="zh-TW" altLang="en-US" dirty="0"/>
          </a:p>
        </p:txBody>
      </p:sp>
      <p:sp>
        <p:nvSpPr>
          <p:cNvPr id="3" name="日期版面配置區 2"/>
          <p:cNvSpPr>
            <a:spLocks noGrp="1"/>
          </p:cNvSpPr>
          <p:nvPr>
            <p:ph type="dt" sz="half" idx="10"/>
          </p:nvPr>
        </p:nvSpPr>
        <p:spPr/>
        <p:txBody>
          <a:bodyPr/>
          <a:lstStyle/>
          <a:p>
            <a:fld id="{573084FE-43A5-40E3-AF8B-E4A9F3BF33CF}" type="datetime1">
              <a:rPr lang="zh-TW" altLang="en-US" smtClean="0"/>
              <a:pPr/>
              <a:t>2014/11/24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6251173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3BD6D52-1C4A-4385-B8C3-40C36811A865}" type="datetime1">
              <a:rPr lang="zh-TW" altLang="en-US" smtClean="0"/>
              <a:pPr/>
              <a:t>2014/11/24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2609157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smtClean="0"/>
              <a:t>按一下以編輯母片文字樣式</a:t>
            </a:r>
          </a:p>
        </p:txBody>
      </p:sp>
      <p:sp>
        <p:nvSpPr>
          <p:cNvPr id="5" name="日期版面配置區 4"/>
          <p:cNvSpPr>
            <a:spLocks noGrp="1"/>
          </p:cNvSpPr>
          <p:nvPr>
            <p:ph type="dt" sz="half" idx="10"/>
          </p:nvPr>
        </p:nvSpPr>
        <p:spPr/>
        <p:txBody>
          <a:bodyPr/>
          <a:lstStyle/>
          <a:p>
            <a:fld id="{5658EF8D-3FD0-4479-929A-B82219FF9A6E}" type="datetime1">
              <a:rPr lang="zh-TW" altLang="en-US" smtClean="0"/>
              <a:pPr/>
              <a:t>2014/11/24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1218815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結尾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395536" y="2204864"/>
            <a:ext cx="8424936" cy="2376264"/>
          </a:xfrm>
        </p:spPr>
        <p:txBody>
          <a:bodyPr>
            <a:normAutofit/>
          </a:bodyPr>
          <a:lstStyle>
            <a:lvl1pPr algn="ctr">
              <a:defRPr sz="4000" b="1">
                <a:solidFill>
                  <a:srgbClr val="0070C0"/>
                </a:solidFill>
                <a:effectLst>
                  <a:innerShdw blurRad="63500" dist="50800" dir="13500000">
                    <a:prstClr val="black">
                      <a:alpha val="50000"/>
                    </a:prstClr>
                  </a:innerShdw>
                </a:effectLst>
              </a:defRPr>
            </a:lvl1pPr>
          </a:lstStyle>
          <a:p>
            <a:r>
              <a:rPr lang="zh-TW" altLang="en-US" dirty="0" smtClean="0"/>
              <a:t>謝謝</a:t>
            </a:r>
            <a:endParaRPr lang="zh-TW" altLang="en-US" dirty="0"/>
          </a:p>
        </p:txBody>
      </p:sp>
      <p:sp>
        <p:nvSpPr>
          <p:cNvPr id="4" name="日期版面配置區 3"/>
          <p:cNvSpPr>
            <a:spLocks noGrp="1"/>
          </p:cNvSpPr>
          <p:nvPr>
            <p:ph type="dt" sz="half" idx="10"/>
          </p:nvPr>
        </p:nvSpPr>
        <p:spPr/>
        <p:txBody>
          <a:bodyPr/>
          <a:lstStyle/>
          <a:p>
            <a:fld id="{1B456FD0-68B1-40BC-B189-7B1EF789A25F}" type="datetime1">
              <a:rPr lang="zh-TW" altLang="en-US" smtClean="0"/>
              <a:pPr/>
              <a:t>2014/11/24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324534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476672"/>
            <a:ext cx="8229600" cy="720080"/>
          </a:xfrm>
          <a:prstGeom prst="rect">
            <a:avLst/>
          </a:prstGeom>
          <a:ln>
            <a:noFill/>
          </a:ln>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accent5">
                    <a:lumMod val="75000"/>
                  </a:schemeClr>
                </a:solidFill>
              </a:defRPr>
            </a:lvl1pPr>
          </a:lstStyle>
          <a:p>
            <a:fld id="{860D04CC-636C-4F01-B323-51803FE56A62}" type="datetime1">
              <a:rPr lang="zh-TW" altLang="en-US" smtClean="0"/>
              <a:pPr/>
              <a:t>2014/11/24</a:t>
            </a:fld>
            <a:endParaRPr lang="zh-TW" altLang="en-US" dirty="0"/>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5">
                    <a:lumMod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5">
                    <a:lumMod val="75000"/>
                  </a:schemeClr>
                </a:solidFill>
              </a:defRPr>
            </a:lvl1pPr>
          </a:lstStyle>
          <a:p>
            <a:fld id="{F559B973-8898-4E70-B116-4B7418E6A64E}" type="slidenum">
              <a:rPr lang="zh-TW" altLang="en-US" smtClean="0"/>
              <a:pPr/>
              <a:t>‹#›</a:t>
            </a:fld>
            <a:endParaRPr lang="zh-TW" altLang="en-US"/>
          </a:p>
        </p:txBody>
      </p:sp>
    </p:spTree>
    <p:extLst>
      <p:ext uri="{BB962C8B-B14F-4D97-AF65-F5344CB8AC3E}">
        <p14:creationId xmlns:p14="http://schemas.microsoft.com/office/powerpoint/2010/main" val="2812070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3" r:id="rId4"/>
    <p:sldLayoutId id="2147483654" r:id="rId5"/>
    <p:sldLayoutId id="2147483655" r:id="rId6"/>
    <p:sldLayoutId id="2147483657" r:id="rId7"/>
    <p:sldLayoutId id="2147483661" r:id="rId8"/>
  </p:sldLayoutIdLst>
  <p:timing>
    <p:tnLst>
      <p:par>
        <p:cTn id="1" dur="indefinite" restart="never" nodeType="tmRoot"/>
      </p:par>
    </p:tnLst>
  </p:timing>
  <p:hf hdr="0" ftr="0" dt="0"/>
  <p:txStyles>
    <p:titleStyle>
      <a:lvl1pPr algn="l" defTabSz="914400" rtl="0" eaLnBrk="1" latinLnBrk="0" hangingPunct="1">
        <a:spcBef>
          <a:spcPct val="0"/>
        </a:spcBef>
        <a:buNone/>
        <a:defRPr lang="zh-TW" altLang="en-US" sz="3600" b="1" kern="1200" dirty="0">
          <a:ln w="9525">
            <a:noFill/>
          </a:ln>
          <a:solidFill>
            <a:schemeClr val="tx1"/>
          </a:solidFill>
          <a:latin typeface="+mj-lt"/>
          <a:ea typeface="+mj-ea"/>
          <a:cs typeface="+mj-cs"/>
        </a:defRPr>
      </a:lvl1pPr>
    </p:titleStyle>
    <p:bodyStyle>
      <a:lvl1pPr marL="342900" indent="-342900" algn="l" defTabSz="914400" rtl="0" eaLnBrk="1" latinLnBrk="0" hangingPunct="1">
        <a:spcBef>
          <a:spcPct val="20000"/>
        </a:spcBef>
        <a:buFontTx/>
        <a:buBlip>
          <a:blip r:embed="rId11"/>
        </a:buBlip>
        <a:defRPr sz="32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12"/>
        </a:buBlip>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Tx/>
        <a:buBlip>
          <a:blip r:embed="rId13"/>
        </a:buBlip>
        <a:defRPr sz="2400" kern="1200">
          <a:solidFill>
            <a:schemeClr val="accent3">
              <a:lumMod val="50000"/>
            </a:schemeClr>
          </a:solidFill>
          <a:latin typeface="+mn-lt"/>
          <a:ea typeface="+mn-ea"/>
          <a:cs typeface="+mn-cs"/>
        </a:defRPr>
      </a:lvl3pPr>
      <a:lvl4pPr marL="1600200" indent="-228600" algn="l" defTabSz="914400" rtl="0" eaLnBrk="1" latinLnBrk="0" hangingPunct="1">
        <a:spcBef>
          <a:spcPct val="20000"/>
        </a:spcBef>
        <a:buFontTx/>
        <a:buBlip>
          <a:blip r:embed="rId14"/>
        </a:buBlip>
        <a:defRPr sz="2000" kern="1200">
          <a:solidFill>
            <a:srgbClr val="7B1C09"/>
          </a:solidFill>
          <a:latin typeface="+mn-lt"/>
          <a:ea typeface="+mn-ea"/>
          <a:cs typeface="+mn-cs"/>
        </a:defRPr>
      </a:lvl4pPr>
      <a:lvl5pPr marL="2057400" indent="-228600" algn="l" defTabSz="914400" rtl="0" eaLnBrk="1" latinLnBrk="0" hangingPunct="1">
        <a:spcBef>
          <a:spcPct val="20000"/>
        </a:spcBef>
        <a:buFontTx/>
        <a:buBlip>
          <a:blip r:embed="rId15"/>
        </a:buBlip>
        <a:defRPr sz="2000" kern="1200">
          <a:solidFill>
            <a:srgbClr val="FF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140.110.230.36\GERS\JAPA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file:///\\140.110.230.36\GERS\JAPAN"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file:///\\140.110.230.36\Z\GERS\JAPAN\J" TargetMode="External"/><Relationship Id="rId2" Type="http://schemas.openxmlformats.org/officeDocument/2006/relationships/hyperlink" Target="file:///\\140.110.230.36\Z\GERS\" TargetMode="External"/><Relationship Id="rId1" Type="http://schemas.openxmlformats.org/officeDocument/2006/relationships/slideLayout" Target="../slideLayouts/slideLayout3.xml"/><Relationship Id="rId5" Type="http://schemas.openxmlformats.org/officeDocument/2006/relationships/image" Target="cid:image001.png@01CFF8EA.65BB6790"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2.emf"/><Relationship Id="rId5" Type="http://schemas.openxmlformats.org/officeDocument/2006/relationships/oleObject" Target="../embeddings/oleObject2.bin"/><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385352" y="4417554"/>
            <a:ext cx="6480048" cy="1930077"/>
          </a:xfrm>
        </p:spPr>
        <p:txBody>
          <a:bodyPr>
            <a:normAutofit fontScale="92500" lnSpcReduction="10000"/>
          </a:bodyPr>
          <a:lstStyle/>
          <a:p>
            <a:pPr algn="ctr"/>
            <a:r>
              <a:rPr lang="zh-TW" altLang="en-US" sz="3000" dirty="0">
                <a:latin typeface="華康細圓體" panose="020F0309000000000000" pitchFamily="49" charset="-120"/>
                <a:ea typeface="華康細圓體" panose="020F0309000000000000" pitchFamily="49" charset="-120"/>
              </a:rPr>
              <a:t>簡報人：黃碧慧</a:t>
            </a:r>
            <a:endParaRPr lang="en-US" altLang="zh-TW" sz="3000" dirty="0">
              <a:latin typeface="華康細圓體" panose="020F0309000000000000" pitchFamily="49" charset="-120"/>
              <a:ea typeface="華康細圓體" panose="020F0309000000000000" pitchFamily="49" charset="-120"/>
            </a:endParaRPr>
          </a:p>
          <a:p>
            <a:pPr algn="ctr"/>
            <a:endParaRPr lang="en-US" altLang="zh-TW" sz="1700" b="0" dirty="0">
              <a:latin typeface="華康細圓體" panose="020F0309000000000000" pitchFamily="49" charset="-120"/>
              <a:ea typeface="華康細圓體" panose="020F0309000000000000" pitchFamily="49" charset="-120"/>
            </a:endParaRPr>
          </a:p>
          <a:p>
            <a:pPr algn="ctr"/>
            <a:r>
              <a:rPr lang="zh-TW" altLang="en-US" sz="3000" dirty="0" smtClean="0">
                <a:latin typeface="華康細圓體" panose="020F0309000000000000" pitchFamily="49" charset="-120"/>
                <a:ea typeface="華康細圓體" panose="020F0309000000000000" pitchFamily="49" charset="-120"/>
              </a:rPr>
              <a:t>逢甲大學</a:t>
            </a:r>
            <a:endParaRPr lang="en-US" altLang="zh-TW" sz="3000" dirty="0" smtClean="0">
              <a:latin typeface="華康細圓體" panose="020F0309000000000000" pitchFamily="49" charset="-120"/>
              <a:ea typeface="華康細圓體" panose="020F0309000000000000" pitchFamily="49" charset="-120"/>
            </a:endParaRPr>
          </a:p>
          <a:p>
            <a:pPr algn="ctr"/>
            <a:endParaRPr lang="en-US" altLang="zh-TW" sz="900" dirty="0" smtClean="0">
              <a:ea typeface="華康細圓體" panose="020F0309000000000000" pitchFamily="49" charset="-120"/>
              <a:cs typeface="Times New Roman" pitchFamily="18" charset="0"/>
            </a:endParaRPr>
          </a:p>
          <a:p>
            <a:pPr algn="ctr"/>
            <a:r>
              <a:rPr lang="zh-TW" altLang="en-US" sz="3000" dirty="0" smtClean="0">
                <a:ea typeface="華康細圓體" panose="020F0309000000000000" pitchFamily="49" charset="-120"/>
                <a:cs typeface="Times New Roman" pitchFamily="18" charset="0"/>
              </a:rPr>
              <a:t>民國</a:t>
            </a:r>
            <a:r>
              <a:rPr lang="en-US" altLang="zh-TW" sz="3000" dirty="0" smtClean="0">
                <a:ea typeface="華康細圓體" panose="020F0309000000000000" pitchFamily="49" charset="-120"/>
                <a:cs typeface="Times New Roman" pitchFamily="18" charset="0"/>
              </a:rPr>
              <a:t>103</a:t>
            </a:r>
            <a:r>
              <a:rPr lang="zh-TW" altLang="en-US" sz="3000" dirty="0" smtClean="0">
                <a:ea typeface="華康細圓體" panose="020F0309000000000000" pitchFamily="49" charset="-120"/>
                <a:cs typeface="Times New Roman" pitchFamily="18" charset="0"/>
              </a:rPr>
              <a:t>年</a:t>
            </a:r>
            <a:r>
              <a:rPr lang="en-US" altLang="zh-TW" sz="3000" dirty="0" smtClean="0">
                <a:ea typeface="華康細圓體" panose="020F0309000000000000" pitchFamily="49" charset="-120"/>
                <a:cs typeface="Times New Roman" pitchFamily="18" charset="0"/>
              </a:rPr>
              <a:t>11</a:t>
            </a:r>
            <a:r>
              <a:rPr lang="zh-TW" altLang="en-US" sz="3000" dirty="0" smtClean="0">
                <a:ea typeface="華康細圓體" panose="020F0309000000000000" pitchFamily="49" charset="-120"/>
                <a:cs typeface="Times New Roman" pitchFamily="18" charset="0"/>
              </a:rPr>
              <a:t>月</a:t>
            </a:r>
            <a:r>
              <a:rPr lang="en-US" altLang="zh-TW" sz="3000" dirty="0" smtClean="0">
                <a:ea typeface="華康細圓體" panose="020F0309000000000000" pitchFamily="49" charset="-120"/>
                <a:cs typeface="Times New Roman" pitchFamily="18" charset="0"/>
              </a:rPr>
              <a:t>25</a:t>
            </a:r>
            <a:r>
              <a:rPr lang="zh-TW" altLang="en-US" sz="3000" dirty="0" smtClean="0">
                <a:ea typeface="華康細圓體" panose="020F0309000000000000" pitchFamily="49" charset="-120"/>
                <a:cs typeface="Times New Roman" pitchFamily="18" charset="0"/>
              </a:rPr>
              <a:t>日</a:t>
            </a:r>
            <a:endParaRPr lang="zh-TW" altLang="en-US" sz="3000" dirty="0">
              <a:ea typeface="華康細圓體" panose="020F0309000000000000" pitchFamily="49" charset="-120"/>
            </a:endParaRPr>
          </a:p>
        </p:txBody>
      </p:sp>
      <p:pic>
        <p:nvPicPr>
          <p:cNvPr id="4" name="Picture 2" descr="D:\其他工作\簡報_中心簡報範本設計20090225\gis_logo2.png"/>
          <p:cNvPicPr>
            <a:picLocks noChangeAspect="1" noChangeArrowheads="1"/>
          </p:cNvPicPr>
          <p:nvPr/>
        </p:nvPicPr>
        <p:blipFill>
          <a:blip r:embed="rId2" cstate="print"/>
          <a:srcRect/>
          <a:stretch>
            <a:fillRect/>
          </a:stretch>
        </p:blipFill>
        <p:spPr bwMode="auto">
          <a:xfrm>
            <a:off x="8244408" y="144016"/>
            <a:ext cx="657744" cy="692696"/>
          </a:xfrm>
          <a:prstGeom prst="rect">
            <a:avLst/>
          </a:prstGeom>
          <a:noFill/>
        </p:spPr>
      </p:pic>
      <p:pic>
        <p:nvPicPr>
          <p:cNvPr id="5" name="圖片 4" descr="a_member.png"/>
          <p:cNvPicPr>
            <a:picLocks noChangeAspect="1"/>
          </p:cNvPicPr>
          <p:nvPr/>
        </p:nvPicPr>
        <p:blipFill>
          <a:blip r:embed="rId3" cstate="print"/>
          <a:stretch>
            <a:fillRect/>
          </a:stretch>
        </p:blipFill>
        <p:spPr>
          <a:xfrm>
            <a:off x="0" y="6347631"/>
            <a:ext cx="689619" cy="510369"/>
          </a:xfrm>
          <a:prstGeom prst="rect">
            <a:avLst/>
          </a:prstGeom>
          <a:scene3d>
            <a:camera prst="orthographicFront"/>
            <a:lightRig rig="threePt" dir="t"/>
          </a:scene3d>
          <a:sp3d>
            <a:bevelT/>
          </a:sp3d>
        </p:spPr>
      </p:pic>
      <p:sp>
        <p:nvSpPr>
          <p:cNvPr id="14" name="投影片編號版面配置區 9"/>
          <p:cNvSpPr txBox="1">
            <a:spLocks/>
          </p:cNvSpPr>
          <p:nvPr/>
        </p:nvSpPr>
        <p:spPr>
          <a:xfrm>
            <a:off x="8388424" y="6376243"/>
            <a:ext cx="609600" cy="365125"/>
          </a:xfrm>
          <a:prstGeom prst="rect">
            <a:avLst/>
          </a:prstGeom>
        </p:spPr>
        <p:txBody>
          <a:bodyPr/>
          <a:lstStyle/>
          <a:p>
            <a:pPr marR="0" lvl="0" indent="0" algn="r" fontAlgn="auto">
              <a:lnSpc>
                <a:spcPct val="100000"/>
              </a:lnSpc>
              <a:spcBef>
                <a:spcPts val="0"/>
              </a:spcBef>
              <a:spcAft>
                <a:spcPts val="0"/>
              </a:spcAft>
              <a:buClrTx/>
              <a:buSzTx/>
              <a:buFontTx/>
              <a:buNone/>
              <a:tabLst/>
              <a:defRPr/>
            </a:pPr>
            <a:fld id="{FB4EB710-2B2E-4556-9894-96124F0CAA47}" type="slidenum">
              <a:rPr lang="zh-TW" altLang="en-US" sz="1200" smtClean="0">
                <a:solidFill>
                  <a:schemeClr val="accent5">
                    <a:lumMod val="75000"/>
                  </a:schemeClr>
                </a:solidFill>
              </a:rPr>
              <a:pPr marR="0" lvl="0" indent="0" algn="r" fontAlgn="auto">
                <a:lnSpc>
                  <a:spcPct val="100000"/>
                </a:lnSpc>
                <a:spcBef>
                  <a:spcPts val="0"/>
                </a:spcBef>
                <a:spcAft>
                  <a:spcPts val="0"/>
                </a:spcAft>
                <a:buClrTx/>
                <a:buSzTx/>
                <a:buFontTx/>
                <a:buNone/>
                <a:tabLst/>
                <a:defRPr/>
              </a:pPr>
              <a:t>1</a:t>
            </a:fld>
            <a:endParaRPr lang="zh-TW" altLang="en-US" sz="1200" dirty="0">
              <a:solidFill>
                <a:schemeClr val="accent5">
                  <a:lumMod val="75000"/>
                </a:schemeClr>
              </a:solidFill>
            </a:endParaRPr>
          </a:p>
        </p:txBody>
      </p:sp>
      <p:sp>
        <p:nvSpPr>
          <p:cNvPr id="10" name="矩形 9"/>
          <p:cNvSpPr/>
          <p:nvPr/>
        </p:nvSpPr>
        <p:spPr>
          <a:xfrm>
            <a:off x="1565036" y="1268760"/>
            <a:ext cx="6120680" cy="2369880"/>
          </a:xfrm>
          <a:prstGeom prst="rect">
            <a:avLst/>
          </a:prstGeom>
        </p:spPr>
        <p:txBody>
          <a:bodyPr wrap="square">
            <a:spAutoFit/>
          </a:bodyPr>
          <a:lstStyle/>
          <a:p>
            <a:pPr algn="ctr"/>
            <a:endParaRPr lang="en-US" altLang="zh-TW" sz="4000" b="1" dirty="0" smtClean="0"/>
          </a:p>
          <a:p>
            <a:pPr algn="ctr"/>
            <a:r>
              <a:rPr lang="zh-TW" altLang="en-US" sz="4400" b="1" dirty="0" smtClean="0"/>
              <a:t>對</a:t>
            </a:r>
            <a:r>
              <a:rPr lang="zh-TW" altLang="en-US" sz="4400" b="1" dirty="0"/>
              <a:t>日營運客製化</a:t>
            </a:r>
            <a:r>
              <a:rPr lang="zh-TW" altLang="en-US" sz="4400" b="1" dirty="0" smtClean="0"/>
              <a:t>勞務</a:t>
            </a:r>
            <a:endParaRPr lang="en-US" altLang="zh-TW" sz="4400" b="1" dirty="0" smtClean="0"/>
          </a:p>
          <a:p>
            <a:pPr algn="ctr"/>
            <a:endParaRPr lang="en-US" altLang="zh-TW" sz="2000" b="1" dirty="0">
              <a:latin typeface="+mn-ea"/>
            </a:endParaRPr>
          </a:p>
          <a:p>
            <a:pPr algn="ctr"/>
            <a:r>
              <a:rPr lang="zh-TW" altLang="en-US" sz="4400" b="1" dirty="0" smtClean="0">
                <a:latin typeface="+mn-ea"/>
              </a:rPr>
              <a:t>期末簡報</a:t>
            </a:r>
            <a:endParaRPr lang="zh-TW" altLang="en-US" sz="3600" b="1" spc="50" dirty="0" smtClean="0">
              <a:ln w="11430"/>
              <a:solidFill>
                <a:srgbClr val="FF0000"/>
              </a:solidFill>
              <a:latin typeface="+mn-ea"/>
              <a:cs typeface="+mj-cs"/>
            </a:endParaRPr>
          </a:p>
        </p:txBody>
      </p:sp>
      <p:pic>
        <p:nvPicPr>
          <p:cNvPr id="7" name="Picture 2" descr="http://www.nspo.narl.org.tw/tw/image/index/index_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381250" cy="571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現況</a:t>
            </a:r>
            <a:endParaRPr lang="zh-TW" altLang="en-US" dirty="0"/>
          </a:p>
        </p:txBody>
      </p:sp>
      <p:sp>
        <p:nvSpPr>
          <p:cNvPr id="3" name="內容版面配置區 2"/>
          <p:cNvSpPr>
            <a:spLocks noGrp="1"/>
          </p:cNvSpPr>
          <p:nvPr>
            <p:ph idx="1"/>
          </p:nvPr>
        </p:nvSpPr>
        <p:spPr>
          <a:xfrm>
            <a:off x="457200" y="1340768"/>
            <a:ext cx="8229600" cy="4525963"/>
          </a:xfrm>
        </p:spPr>
        <p:txBody>
          <a:bodyPr>
            <a:normAutofit fontScale="92500" lnSpcReduction="20000"/>
          </a:bodyPr>
          <a:lstStyle/>
          <a:p>
            <a:r>
              <a:rPr lang="zh-TW" altLang="en-US" dirty="0" smtClean="0"/>
              <a:t>作業流程</a:t>
            </a:r>
            <a:endParaRPr lang="en-US" altLang="zh-TW" dirty="0" smtClean="0"/>
          </a:p>
          <a:p>
            <a:pPr lvl="1"/>
            <a:r>
              <a:rPr lang="zh-TW" altLang="en-US" dirty="0"/>
              <a:t>使用者</a:t>
            </a:r>
            <a:r>
              <a:rPr lang="zh-TW" altLang="en-US" dirty="0" smtClean="0"/>
              <a:t>提出拍攝訂單</a:t>
            </a:r>
            <a:endParaRPr lang="en-US" altLang="zh-TW" dirty="0" smtClean="0"/>
          </a:p>
          <a:p>
            <a:pPr lvl="1"/>
            <a:r>
              <a:rPr lang="zh-TW" altLang="en-US" dirty="0"/>
              <a:t>管理者要確認是否同意或</a:t>
            </a:r>
            <a:r>
              <a:rPr lang="zh-TW" altLang="en-US" dirty="0" smtClean="0"/>
              <a:t>拒絕此拍攝訂單</a:t>
            </a:r>
            <a:endParaRPr lang="en-US" altLang="zh-TW" dirty="0" smtClean="0"/>
          </a:p>
          <a:p>
            <a:pPr lvl="2"/>
            <a:r>
              <a:rPr lang="zh-TW" altLang="en-US" dirty="0"/>
              <a:t>同意</a:t>
            </a:r>
            <a:endParaRPr lang="en-US" altLang="zh-TW" dirty="0" smtClean="0"/>
          </a:p>
          <a:p>
            <a:pPr lvl="3"/>
            <a:r>
              <a:rPr lang="zh-TW" altLang="en-US" dirty="0" smtClean="0"/>
              <a:t>處理訂單</a:t>
            </a:r>
            <a:r>
              <a:rPr lang="en-US" altLang="zh-TW" dirty="0" smtClean="0"/>
              <a:t>(</a:t>
            </a:r>
            <a:r>
              <a:rPr lang="zh-TW" altLang="en-US" dirty="0" smtClean="0"/>
              <a:t>排程及訂單管理系統</a:t>
            </a:r>
            <a:r>
              <a:rPr lang="en-US" altLang="zh-TW" dirty="0" smtClean="0"/>
              <a:t>)</a:t>
            </a:r>
          </a:p>
          <a:p>
            <a:pPr lvl="3"/>
            <a:r>
              <a:rPr lang="zh-TW" altLang="en-US" dirty="0" smtClean="0"/>
              <a:t>納入排程</a:t>
            </a:r>
            <a:r>
              <a:rPr lang="en-US" altLang="zh-TW" dirty="0" smtClean="0"/>
              <a:t>(PSS</a:t>
            </a:r>
            <a:r>
              <a:rPr lang="zh-TW" altLang="en-US" dirty="0" smtClean="0"/>
              <a:t>系統</a:t>
            </a:r>
            <a:r>
              <a:rPr lang="en-US" altLang="zh-TW" dirty="0" smtClean="0"/>
              <a:t>)</a:t>
            </a:r>
          </a:p>
          <a:p>
            <a:pPr lvl="3"/>
            <a:r>
              <a:rPr lang="zh-TW" altLang="en-US" dirty="0" smtClean="0"/>
              <a:t>人工將拍攝的</a:t>
            </a:r>
            <a:r>
              <a:rPr lang="en-US" altLang="zh-TW" dirty="0" smtClean="0"/>
              <a:t>Gerald</a:t>
            </a:r>
            <a:r>
              <a:rPr lang="zh-TW" altLang="en-US" dirty="0" smtClean="0"/>
              <a:t>檔手動搬到特定路徑下（</a:t>
            </a:r>
            <a:r>
              <a:rPr lang="en-US" altLang="zh-TW" u="sng" dirty="0">
                <a:hlinkClick r:id="rId2"/>
              </a:rPr>
              <a:t> \\</a:t>
            </a:r>
            <a:r>
              <a:rPr lang="en-US" altLang="zh-TW" u="sng" dirty="0" smtClean="0">
                <a:hlinkClick r:id="rId2"/>
              </a:rPr>
              <a:t>140.110.230.36\GERS\JAPAN</a:t>
            </a:r>
            <a:r>
              <a:rPr lang="zh-TW" altLang="en-US" dirty="0" smtClean="0"/>
              <a:t>）</a:t>
            </a:r>
            <a:endParaRPr lang="en-US" altLang="zh-TW" dirty="0" smtClean="0"/>
          </a:p>
          <a:p>
            <a:pPr lvl="3"/>
            <a:r>
              <a:rPr lang="zh-TW" altLang="en-US" dirty="0"/>
              <a:t>自動化產</a:t>
            </a:r>
            <a:r>
              <a:rPr lang="zh-TW" altLang="en-US" dirty="0" smtClean="0"/>
              <a:t>製標準產品（以像素切割）</a:t>
            </a:r>
            <a:endParaRPr lang="en-US" altLang="zh-TW" dirty="0" smtClean="0"/>
          </a:p>
          <a:p>
            <a:pPr lvl="3"/>
            <a:r>
              <a:rPr lang="zh-TW" altLang="en-US" dirty="0" smtClean="0"/>
              <a:t>標準產品自動同步到營運系統資料庫及</a:t>
            </a:r>
            <a:r>
              <a:rPr lang="en-US" altLang="zh-TW" dirty="0" smtClean="0"/>
              <a:t>FTP</a:t>
            </a:r>
            <a:r>
              <a:rPr lang="zh-TW" altLang="en-US" dirty="0" smtClean="0"/>
              <a:t>路徑下（</a:t>
            </a:r>
            <a:r>
              <a:rPr lang="en-US" altLang="zh-TW" dirty="0" smtClean="0"/>
              <a:t> ftp gateway\out\YYYYMMDD\Gerald filename\</a:t>
            </a:r>
            <a:r>
              <a:rPr lang="zh-TW" altLang="en-US" dirty="0" smtClean="0"/>
              <a:t>）</a:t>
            </a:r>
            <a:endParaRPr lang="en-US" altLang="zh-TW" dirty="0" smtClean="0"/>
          </a:p>
          <a:p>
            <a:pPr lvl="2"/>
            <a:r>
              <a:rPr lang="zh-TW" altLang="en-US" dirty="0"/>
              <a:t>不</a:t>
            </a:r>
            <a:r>
              <a:rPr lang="zh-TW" altLang="en-US" dirty="0" smtClean="0"/>
              <a:t>同意</a:t>
            </a:r>
            <a:endParaRPr lang="en-US" altLang="zh-TW" dirty="0" smtClean="0"/>
          </a:p>
          <a:p>
            <a:pPr lvl="3"/>
            <a:r>
              <a:rPr lang="zh-TW" altLang="en-US" dirty="0" smtClean="0"/>
              <a:t>取消訂單</a:t>
            </a:r>
            <a:endParaRPr lang="en-US" altLang="zh-TW" dirty="0"/>
          </a:p>
          <a:p>
            <a:pPr lvl="2"/>
            <a:endParaRPr lang="en-US" altLang="zh-TW"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7473" y="-28437"/>
            <a:ext cx="2520280" cy="201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004048" y="5147900"/>
            <a:ext cx="3512693" cy="369332"/>
          </a:xfrm>
          <a:prstGeom prst="rect">
            <a:avLst/>
          </a:prstGeom>
        </p:spPr>
        <p:txBody>
          <a:bodyPr wrap="none">
            <a:spAutoFit/>
          </a:bodyPr>
          <a:lstStyle/>
          <a:p>
            <a:r>
              <a:rPr lang="en-US" altLang="zh-TW" dirty="0" smtClean="0">
                <a:solidFill>
                  <a:schemeClr val="bg1">
                    <a:lumMod val="50000"/>
                  </a:schemeClr>
                </a:solidFill>
              </a:rPr>
              <a:t>RS2_2013265_47762_008_MS_L1A</a:t>
            </a:r>
            <a:endParaRPr lang="zh-TW" altLang="en-US" dirty="0">
              <a:solidFill>
                <a:schemeClr val="bg1">
                  <a:lumMod val="50000"/>
                </a:schemeClr>
              </a:solidFill>
            </a:endParaRPr>
          </a:p>
        </p:txBody>
      </p:sp>
      <p:cxnSp>
        <p:nvCxnSpPr>
          <p:cNvPr id="7" name="直線單箭頭接點 6"/>
          <p:cNvCxnSpPr/>
          <p:nvPr/>
        </p:nvCxnSpPr>
        <p:spPr>
          <a:xfrm>
            <a:off x="6444208" y="4797152"/>
            <a:ext cx="0" cy="32898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283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8256"/>
            <a:ext cx="8229600" cy="1143000"/>
          </a:xfrm>
        </p:spPr>
        <p:txBody>
          <a:bodyPr/>
          <a:lstStyle/>
          <a:p>
            <a:r>
              <a:rPr lang="zh-TW" altLang="en-US" dirty="0" smtClean="0"/>
              <a:t>預期發展方向</a:t>
            </a:r>
            <a:r>
              <a:rPr lang="en-US" altLang="zh-TW" sz="2400" dirty="0" smtClean="0"/>
              <a:t>(1/2)</a:t>
            </a:r>
            <a:endParaRPr lang="zh-TW" altLang="en-US" sz="2400" dirty="0"/>
          </a:p>
        </p:txBody>
      </p:sp>
      <p:sp>
        <p:nvSpPr>
          <p:cNvPr id="3" name="內容版面配置區 2"/>
          <p:cNvSpPr>
            <a:spLocks noGrp="1"/>
          </p:cNvSpPr>
          <p:nvPr>
            <p:ph idx="1"/>
          </p:nvPr>
        </p:nvSpPr>
        <p:spPr>
          <a:xfrm>
            <a:off x="467544" y="908720"/>
            <a:ext cx="8229600" cy="6192688"/>
          </a:xfrm>
        </p:spPr>
        <p:txBody>
          <a:bodyPr>
            <a:normAutofit fontScale="70000" lnSpcReduction="20000"/>
          </a:bodyPr>
          <a:lstStyle/>
          <a:p>
            <a:r>
              <a:rPr lang="zh-TW" altLang="en-US" dirty="0" smtClean="0"/>
              <a:t>作業流程</a:t>
            </a:r>
            <a:endParaRPr lang="en-US" altLang="zh-TW" dirty="0" smtClean="0"/>
          </a:p>
          <a:p>
            <a:pPr lvl="1"/>
            <a:r>
              <a:rPr lang="en-US" altLang="zh-TW" sz="3100" dirty="0" smtClean="0"/>
              <a:t>1.</a:t>
            </a:r>
            <a:r>
              <a:rPr lang="zh-TW" altLang="en-US" sz="3100" dirty="0" smtClean="0"/>
              <a:t>確認每一個帳號所送出的客戶代碼（</a:t>
            </a:r>
            <a:r>
              <a:rPr lang="en-US" altLang="zh-TW" sz="3100" dirty="0" smtClean="0"/>
              <a:t>ex   S</a:t>
            </a:r>
            <a:r>
              <a:rPr lang="zh-TW" altLang="en-US" sz="3100" dirty="0" smtClean="0"/>
              <a:t>開頭</a:t>
            </a:r>
            <a:r>
              <a:rPr lang="en-US" altLang="zh-TW" sz="3100" dirty="0" smtClean="0"/>
              <a:t>,J</a:t>
            </a:r>
            <a:r>
              <a:rPr lang="zh-TW" altLang="en-US" sz="3100" dirty="0" smtClean="0"/>
              <a:t>開頭</a:t>
            </a:r>
            <a:r>
              <a:rPr lang="en-US" altLang="zh-TW" sz="3100" dirty="0" smtClean="0"/>
              <a:t>….</a:t>
            </a:r>
            <a:r>
              <a:rPr lang="zh-TW" altLang="en-US" sz="3100" dirty="0" smtClean="0"/>
              <a:t>）</a:t>
            </a:r>
            <a:endParaRPr lang="en-US" altLang="zh-TW" sz="3100" dirty="0" smtClean="0"/>
          </a:p>
          <a:p>
            <a:pPr lvl="1"/>
            <a:r>
              <a:rPr lang="en-US" altLang="zh-TW" sz="3100" dirty="0" smtClean="0"/>
              <a:t>2.</a:t>
            </a:r>
            <a:r>
              <a:rPr lang="zh-TW" altLang="en-US" sz="3100" dirty="0" smtClean="0"/>
              <a:t>使用者送出拍攝需求，系統會</a:t>
            </a:r>
            <a:r>
              <a:rPr lang="zh-TW" altLang="en-US" sz="3100" dirty="0">
                <a:solidFill>
                  <a:srgbClr val="FF0000"/>
                </a:solidFill>
              </a:rPr>
              <a:t>自動</a:t>
            </a:r>
            <a:r>
              <a:rPr lang="zh-TW" altLang="en-US" sz="3100" dirty="0" smtClean="0">
                <a:solidFill>
                  <a:srgbClr val="FF0000"/>
                </a:solidFill>
              </a:rPr>
              <a:t>取得訂單編號</a:t>
            </a:r>
            <a:r>
              <a:rPr lang="en-US" altLang="zh-TW" sz="3100" dirty="0" smtClean="0"/>
              <a:t> </a:t>
            </a:r>
            <a:r>
              <a:rPr lang="en-US" altLang="zh-TW" sz="3100" dirty="0" smtClean="0">
                <a:solidFill>
                  <a:srgbClr val="FF0000"/>
                </a:solidFill>
              </a:rPr>
              <a:t>PR_NO</a:t>
            </a:r>
            <a:endParaRPr lang="en-US" altLang="zh-TW" sz="3100" dirty="0" smtClean="0"/>
          </a:p>
          <a:p>
            <a:pPr lvl="1"/>
            <a:r>
              <a:rPr lang="en-US" altLang="zh-TW" sz="3100" dirty="0" smtClean="0"/>
              <a:t>3.</a:t>
            </a:r>
            <a:r>
              <a:rPr lang="zh-TW" altLang="en-US" sz="3100" dirty="0" smtClean="0"/>
              <a:t>系統會自動處理訂單</a:t>
            </a:r>
            <a:r>
              <a:rPr lang="en-US" altLang="zh-TW" sz="3100" dirty="0" smtClean="0"/>
              <a:t>(</a:t>
            </a:r>
            <a:r>
              <a:rPr lang="zh-TW" altLang="en-US" sz="3100" dirty="0" smtClean="0"/>
              <a:t>排程及訂單管理系統</a:t>
            </a:r>
            <a:r>
              <a:rPr lang="en-US" altLang="zh-TW" sz="3100" dirty="0" smtClean="0"/>
              <a:t>\</a:t>
            </a:r>
            <a:r>
              <a:rPr lang="zh-TW" altLang="en-US" sz="3100" dirty="0" smtClean="0"/>
              <a:t>排程</a:t>
            </a:r>
            <a:r>
              <a:rPr lang="en-US" altLang="zh-TW" sz="3100" dirty="0" smtClean="0"/>
              <a:t>_PSS</a:t>
            </a:r>
            <a:r>
              <a:rPr lang="zh-TW" altLang="en-US" sz="3100" dirty="0" smtClean="0"/>
              <a:t>系統</a:t>
            </a:r>
            <a:r>
              <a:rPr lang="en-US" altLang="zh-TW" sz="3100" dirty="0" smtClean="0"/>
              <a:t>)</a:t>
            </a:r>
          </a:p>
          <a:p>
            <a:pPr lvl="2"/>
            <a:r>
              <a:rPr lang="en-US" altLang="zh-TW" dirty="0" smtClean="0"/>
              <a:t>3.1</a:t>
            </a:r>
            <a:r>
              <a:rPr lang="zh-TW" altLang="en-US" dirty="0" smtClean="0"/>
              <a:t>排程及訂單管理系統判斷</a:t>
            </a:r>
            <a:r>
              <a:rPr lang="en-US" altLang="zh-TW" dirty="0" smtClean="0"/>
              <a:t>PSS</a:t>
            </a:r>
            <a:r>
              <a:rPr lang="zh-TW" altLang="en-US" dirty="0" smtClean="0"/>
              <a:t>系統是否已有該筆訂單編號</a:t>
            </a:r>
            <a:endParaRPr lang="en-US" altLang="zh-TW" dirty="0" smtClean="0"/>
          </a:p>
          <a:p>
            <a:pPr lvl="3"/>
            <a:r>
              <a:rPr lang="en-US" altLang="zh-TW" dirty="0" smtClean="0"/>
              <a:t>3.1.1</a:t>
            </a:r>
            <a:r>
              <a:rPr lang="zh-TW" altLang="en-US" dirty="0" smtClean="0"/>
              <a:t>若有，將訂單狀態自動改成處理中</a:t>
            </a:r>
            <a:r>
              <a:rPr lang="en-US" altLang="zh-TW" dirty="0" smtClean="0">
                <a:solidFill>
                  <a:srgbClr val="FF0000"/>
                </a:solidFill>
              </a:rPr>
              <a:t>(CR-</a:t>
            </a:r>
            <a:r>
              <a:rPr lang="zh-TW" altLang="en-US" dirty="0" smtClean="0">
                <a:solidFill>
                  <a:srgbClr val="FF0000"/>
                </a:solidFill>
              </a:rPr>
              <a:t>拍攝日期是區間</a:t>
            </a:r>
            <a:r>
              <a:rPr lang="zh-TW" altLang="zh-TW" dirty="0" smtClean="0">
                <a:solidFill>
                  <a:srgbClr val="FF0000"/>
                </a:solidFill>
              </a:rPr>
              <a:t>、</a:t>
            </a:r>
            <a:r>
              <a:rPr lang="en-US" altLang="zh-TW" dirty="0" smtClean="0">
                <a:solidFill>
                  <a:srgbClr val="FF0000"/>
                </a:solidFill>
              </a:rPr>
              <a:t>SS-</a:t>
            </a:r>
            <a:r>
              <a:rPr lang="zh-TW" altLang="en-US" dirty="0" smtClean="0">
                <a:solidFill>
                  <a:srgbClr val="FF0000"/>
                </a:solidFill>
              </a:rPr>
              <a:t>拍攝日期是一天</a:t>
            </a:r>
            <a:r>
              <a:rPr lang="zh-TW" altLang="zh-TW" dirty="0" smtClean="0">
                <a:solidFill>
                  <a:srgbClr val="FF0000"/>
                </a:solidFill>
              </a:rPr>
              <a:t>、</a:t>
            </a:r>
            <a:r>
              <a:rPr lang="en-US" altLang="zh-TW" dirty="0" smtClean="0">
                <a:solidFill>
                  <a:srgbClr val="FF0000"/>
                </a:solidFill>
              </a:rPr>
              <a:t>PF—</a:t>
            </a:r>
            <a:r>
              <a:rPr lang="zh-TW" altLang="en-US" dirty="0" smtClean="0">
                <a:solidFill>
                  <a:srgbClr val="FF0000"/>
                </a:solidFill>
              </a:rPr>
              <a:t>結束，用訂單管理系統的結束日期</a:t>
            </a:r>
            <a:r>
              <a:rPr lang="en-US" altLang="zh-TW" dirty="0" smtClean="0">
                <a:solidFill>
                  <a:srgbClr val="FF0000"/>
                </a:solidFill>
              </a:rPr>
              <a:t>(</a:t>
            </a:r>
            <a:r>
              <a:rPr lang="zh-TW" altLang="en-US" dirty="0" smtClean="0">
                <a:solidFill>
                  <a:srgbClr val="FF0000"/>
                </a:solidFill>
              </a:rPr>
              <a:t>當天還是可以</a:t>
            </a:r>
            <a:r>
              <a:rPr lang="en-US" altLang="zh-TW" dirty="0" smtClean="0">
                <a:solidFill>
                  <a:srgbClr val="FF0000"/>
                </a:solidFill>
              </a:rPr>
              <a:t>)</a:t>
            </a:r>
            <a:r>
              <a:rPr lang="zh-TW" altLang="en-US" dirty="0" smtClean="0">
                <a:solidFill>
                  <a:srgbClr val="FF0000"/>
                </a:solidFill>
              </a:rPr>
              <a:t>來判斷</a:t>
            </a:r>
            <a:r>
              <a:rPr lang="zh-TW" altLang="zh-TW" dirty="0" smtClean="0">
                <a:solidFill>
                  <a:srgbClr val="FF0000"/>
                </a:solidFill>
              </a:rPr>
              <a:t>、</a:t>
            </a:r>
            <a:r>
              <a:rPr lang="en-US" altLang="zh-TW" dirty="0" smtClean="0">
                <a:solidFill>
                  <a:srgbClr val="FF0000"/>
                </a:solidFill>
              </a:rPr>
              <a:t>RC--cancel)</a:t>
            </a:r>
            <a:r>
              <a:rPr lang="zh-TW" altLang="en-US" dirty="0" smtClean="0"/>
              <a:t>，同時也會自動更新</a:t>
            </a:r>
            <a:r>
              <a:rPr lang="en-US" altLang="zh-TW" dirty="0" smtClean="0"/>
              <a:t>MSOS</a:t>
            </a:r>
            <a:r>
              <a:rPr lang="zh-TW" altLang="en-US" dirty="0" smtClean="0"/>
              <a:t>的訂單狀態為</a:t>
            </a:r>
            <a:r>
              <a:rPr lang="en-US" altLang="zh-TW" dirty="0" smtClean="0"/>
              <a:t>processing(</a:t>
            </a:r>
            <a:r>
              <a:rPr lang="zh-TW" altLang="en-US" dirty="0" smtClean="0"/>
              <a:t>訂單狀態是</a:t>
            </a:r>
            <a:r>
              <a:rPr lang="en-US" altLang="zh-TW" dirty="0" smtClean="0"/>
              <a:t>PF</a:t>
            </a:r>
            <a:r>
              <a:rPr lang="zh-TW" altLang="en-US" dirty="0" smtClean="0"/>
              <a:t>，就不處理後續自動化處理流程</a:t>
            </a:r>
            <a:r>
              <a:rPr lang="en-US" altLang="zh-TW" dirty="0" smtClean="0"/>
              <a:t>)</a:t>
            </a:r>
          </a:p>
          <a:p>
            <a:pPr lvl="3"/>
            <a:r>
              <a:rPr lang="en-US" altLang="zh-TW" dirty="0" smtClean="0"/>
              <a:t>3.1.2</a:t>
            </a:r>
            <a:r>
              <a:rPr lang="zh-TW" altLang="en-US" dirty="0" smtClean="0"/>
              <a:t>若在</a:t>
            </a:r>
            <a:r>
              <a:rPr lang="en-US" altLang="zh-TW" dirty="0" smtClean="0"/>
              <a:t>PSS</a:t>
            </a:r>
            <a:r>
              <a:rPr lang="zh-TW" altLang="en-US" dirty="0" smtClean="0"/>
              <a:t>系統查不到訂單編號，訂單狀態仍維持</a:t>
            </a:r>
            <a:r>
              <a:rPr lang="en-US" altLang="zh-TW" dirty="0" smtClean="0"/>
              <a:t>pending</a:t>
            </a:r>
          </a:p>
          <a:p>
            <a:pPr lvl="3"/>
            <a:r>
              <a:rPr lang="en-US" altLang="zh-TW" dirty="0" smtClean="0"/>
              <a:t>3.1.3</a:t>
            </a:r>
            <a:r>
              <a:rPr lang="zh-TW" altLang="en-US" dirty="0"/>
              <a:t>自動</a:t>
            </a:r>
            <a:r>
              <a:rPr lang="en-US" altLang="zh-TW" dirty="0" smtClean="0"/>
              <a:t>Email</a:t>
            </a:r>
            <a:r>
              <a:rPr lang="zh-TW" altLang="en-US" dirty="0" smtClean="0"/>
              <a:t>通知</a:t>
            </a:r>
            <a:r>
              <a:rPr lang="zh-TW" altLang="en-US" dirty="0"/>
              <a:t>使用者預計拍攝</a:t>
            </a:r>
            <a:r>
              <a:rPr lang="zh-TW" altLang="en-US" dirty="0" smtClean="0"/>
              <a:t>日期與拍攝範圍</a:t>
            </a:r>
            <a:endParaRPr lang="en-US" altLang="zh-TW" dirty="0" smtClean="0"/>
          </a:p>
          <a:p>
            <a:pPr lvl="2"/>
            <a:r>
              <a:rPr lang="en-US" altLang="zh-TW" dirty="0" smtClean="0"/>
              <a:t>3.2</a:t>
            </a:r>
            <a:r>
              <a:rPr lang="zh-TW" altLang="en-US" dirty="0" smtClean="0"/>
              <a:t>透過預計拍攝日期與時分秒資訊</a:t>
            </a:r>
            <a:r>
              <a:rPr lang="en-US" altLang="zh-TW" dirty="0" smtClean="0"/>
              <a:t>+PBK</a:t>
            </a:r>
            <a:r>
              <a:rPr lang="zh-TW" altLang="en-US" dirty="0" smtClean="0"/>
              <a:t>檔案，組合出</a:t>
            </a:r>
            <a:r>
              <a:rPr lang="en-US" altLang="zh-TW" dirty="0" smtClean="0"/>
              <a:t>Gerald</a:t>
            </a:r>
            <a:r>
              <a:rPr lang="zh-TW" altLang="en-US" dirty="0" smtClean="0"/>
              <a:t>檔名</a:t>
            </a:r>
            <a:endParaRPr lang="en-US" altLang="zh-TW" dirty="0" smtClean="0"/>
          </a:p>
          <a:p>
            <a:pPr lvl="3"/>
            <a:r>
              <a:rPr lang="en-US" altLang="zh-TW" dirty="0" smtClean="0"/>
              <a:t>Pan</a:t>
            </a:r>
            <a:endParaRPr lang="zh-TW" altLang="zh-TW" dirty="0" smtClean="0"/>
          </a:p>
          <a:p>
            <a:pPr lvl="4"/>
            <a:r>
              <a:rPr lang="en-US" altLang="zh-TW" dirty="0" smtClean="0"/>
              <a:t>RS2_2013182_46600_091_PAN.GER</a:t>
            </a:r>
            <a:endParaRPr lang="zh-TW" altLang="zh-TW" dirty="0" smtClean="0"/>
          </a:p>
          <a:p>
            <a:pPr lvl="3"/>
            <a:r>
              <a:rPr lang="en-US" altLang="zh-TW" dirty="0" smtClean="0"/>
              <a:t>MS</a:t>
            </a:r>
            <a:endParaRPr lang="zh-TW" altLang="zh-TW" dirty="0" smtClean="0"/>
          </a:p>
          <a:p>
            <a:pPr lvl="4"/>
            <a:r>
              <a:rPr lang="en-US" altLang="zh-TW" dirty="0" smtClean="0"/>
              <a:t>RS2_2013182_46600_009_B1.GER</a:t>
            </a:r>
            <a:endParaRPr lang="zh-TW" altLang="zh-TW" dirty="0" smtClean="0"/>
          </a:p>
          <a:p>
            <a:pPr lvl="4"/>
            <a:r>
              <a:rPr lang="en-US" altLang="zh-TW" dirty="0" smtClean="0"/>
              <a:t>RS2_2013182_46600_009_B2.GER</a:t>
            </a:r>
            <a:endParaRPr lang="zh-TW" altLang="zh-TW" dirty="0" smtClean="0"/>
          </a:p>
          <a:p>
            <a:pPr lvl="4"/>
            <a:r>
              <a:rPr lang="en-US" altLang="zh-TW" dirty="0" smtClean="0"/>
              <a:t>RS2_2013182_46600_009_B3.GER</a:t>
            </a:r>
            <a:endParaRPr lang="zh-TW" altLang="zh-TW" dirty="0" smtClean="0"/>
          </a:p>
          <a:p>
            <a:pPr lvl="4"/>
            <a:r>
              <a:rPr lang="en-US" altLang="zh-TW" dirty="0" smtClean="0"/>
              <a:t>RS2_2013182_46600_009_B4.GER</a:t>
            </a:r>
          </a:p>
          <a:p>
            <a:pPr lvl="2"/>
            <a:r>
              <a:rPr lang="en-US" altLang="zh-TW" dirty="0" smtClean="0"/>
              <a:t>3.3</a:t>
            </a:r>
            <a:r>
              <a:rPr lang="zh-TW" altLang="en-US" dirty="0" smtClean="0"/>
              <a:t>將拍攝的</a:t>
            </a:r>
            <a:r>
              <a:rPr lang="en-US" altLang="zh-TW" dirty="0" smtClean="0"/>
              <a:t>Gerald</a:t>
            </a:r>
            <a:r>
              <a:rPr lang="zh-TW" altLang="en-US" dirty="0" smtClean="0"/>
              <a:t>檔自動搬到特定路徑下（</a:t>
            </a:r>
            <a:r>
              <a:rPr lang="en-US" altLang="zh-TW" u="sng" dirty="0" smtClean="0">
                <a:hlinkClick r:id="rId2"/>
              </a:rPr>
              <a:t> </a:t>
            </a:r>
            <a:r>
              <a:rPr lang="en-US" altLang="zh-TW" u="sng" dirty="0" smtClean="0">
                <a:hlinkClick r:id="rId2" action="ppaction://hlinkfile"/>
              </a:rPr>
              <a:t>\\140.110.230.36\GERS\JAPAN</a:t>
            </a:r>
            <a:r>
              <a:rPr lang="zh-TW" altLang="en-US" dirty="0" smtClean="0"/>
              <a:t>）</a:t>
            </a:r>
            <a:endParaRPr lang="en-US" altLang="zh-TW" dirty="0" smtClean="0"/>
          </a:p>
          <a:p>
            <a:pPr lvl="2"/>
            <a:r>
              <a:rPr lang="en-US" altLang="zh-TW" dirty="0" smtClean="0"/>
              <a:t>3.4</a:t>
            </a:r>
            <a:r>
              <a:rPr lang="zh-TW" altLang="en-US" dirty="0" smtClean="0"/>
              <a:t>自動化產製標準產品（以像素切割）</a:t>
            </a:r>
            <a:endParaRPr lang="en-US" altLang="zh-TW" dirty="0" smtClean="0"/>
          </a:p>
          <a:p>
            <a:pPr lvl="2"/>
            <a:r>
              <a:rPr lang="en-US" altLang="zh-TW" dirty="0" smtClean="0"/>
              <a:t>3.5</a:t>
            </a:r>
            <a:r>
              <a:rPr lang="zh-TW" altLang="en-US" dirty="0" smtClean="0"/>
              <a:t>標準產品自動同步到營運系統資料庫及</a:t>
            </a:r>
            <a:r>
              <a:rPr lang="en-US" altLang="zh-TW" dirty="0" smtClean="0"/>
              <a:t>FTP</a:t>
            </a:r>
            <a:r>
              <a:rPr lang="zh-TW" altLang="en-US" dirty="0" smtClean="0"/>
              <a:t>路徑下（</a:t>
            </a:r>
            <a:r>
              <a:rPr lang="en-US" altLang="zh-TW" dirty="0" smtClean="0"/>
              <a:t>ftp gateway\out\YYYYMMDD\Gerald filename\</a:t>
            </a:r>
            <a:r>
              <a:rPr lang="zh-TW" altLang="en-US" dirty="0" smtClean="0"/>
              <a:t>）</a:t>
            </a:r>
            <a:endParaRPr lang="en-US" altLang="zh-TW" dirty="0" smtClean="0"/>
          </a:p>
          <a:p>
            <a:pPr lvl="2"/>
            <a:endParaRPr lang="en-US" altLang="zh-TW" dirty="0" smtClean="0"/>
          </a:p>
        </p:txBody>
      </p:sp>
    </p:spTree>
    <p:extLst>
      <p:ext uri="{BB962C8B-B14F-4D97-AF65-F5344CB8AC3E}">
        <p14:creationId xmlns:p14="http://schemas.microsoft.com/office/powerpoint/2010/main" val="32052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53752"/>
            <a:ext cx="8229600" cy="1143000"/>
          </a:xfrm>
        </p:spPr>
        <p:txBody>
          <a:bodyPr/>
          <a:lstStyle/>
          <a:p>
            <a:r>
              <a:rPr lang="zh-TW" altLang="en-US" dirty="0" smtClean="0"/>
              <a:t>預期發展方向</a:t>
            </a:r>
            <a:r>
              <a:rPr lang="en-US" altLang="zh-TW" sz="2400" dirty="0" smtClean="0"/>
              <a:t>(2/2</a:t>
            </a:r>
            <a:r>
              <a:rPr lang="en-US" altLang="zh-TW" sz="2400" dirty="0"/>
              <a:t>)</a:t>
            </a:r>
            <a:endParaRPr lang="zh-TW" altLang="en-US" sz="2400" dirty="0"/>
          </a:p>
        </p:txBody>
      </p:sp>
      <p:sp>
        <p:nvSpPr>
          <p:cNvPr id="3" name="內容版面配置區 2"/>
          <p:cNvSpPr>
            <a:spLocks noGrp="1"/>
          </p:cNvSpPr>
          <p:nvPr>
            <p:ph idx="1"/>
          </p:nvPr>
        </p:nvSpPr>
        <p:spPr>
          <a:xfrm>
            <a:off x="457200" y="1052736"/>
            <a:ext cx="8229600" cy="5832648"/>
          </a:xfrm>
        </p:spPr>
        <p:txBody>
          <a:bodyPr>
            <a:normAutofit/>
          </a:bodyPr>
          <a:lstStyle/>
          <a:p>
            <a:r>
              <a:rPr lang="zh-TW" altLang="en-US" dirty="0" smtClean="0"/>
              <a:t>作業流程</a:t>
            </a:r>
            <a:endParaRPr lang="en-US" altLang="zh-TW" dirty="0" smtClean="0"/>
          </a:p>
          <a:p>
            <a:pPr lvl="1"/>
            <a:r>
              <a:rPr lang="en-US" altLang="zh-TW" sz="2200" dirty="0" smtClean="0"/>
              <a:t>4.</a:t>
            </a:r>
            <a:r>
              <a:rPr lang="zh-TW" altLang="en-US" sz="2200" dirty="0" smtClean="0"/>
              <a:t> 主動寄</a:t>
            </a:r>
            <a:r>
              <a:rPr lang="en-US" altLang="zh-TW" sz="2200" dirty="0" smtClean="0"/>
              <a:t>email</a:t>
            </a:r>
            <a:r>
              <a:rPr lang="zh-TW" altLang="en-US" sz="2200" dirty="0" smtClean="0"/>
              <a:t>夾檔給使用者</a:t>
            </a:r>
            <a:endParaRPr lang="en-US" altLang="zh-TW" sz="2200" dirty="0"/>
          </a:p>
          <a:p>
            <a:pPr lvl="1"/>
            <a:r>
              <a:rPr lang="en-US" altLang="zh-TW" sz="2200" dirty="0" smtClean="0"/>
              <a:t>5.</a:t>
            </a:r>
            <a:r>
              <a:rPr lang="zh-TW" altLang="en-US" sz="2200" dirty="0" smtClean="0"/>
              <a:t>持續判斷是否有</a:t>
            </a:r>
            <a:r>
              <a:rPr lang="en-US" altLang="zh-TW" sz="2200" dirty="0" smtClean="0"/>
              <a:t>PSS</a:t>
            </a:r>
            <a:r>
              <a:rPr lang="zh-TW" altLang="en-US" sz="2200" dirty="0" smtClean="0"/>
              <a:t>系統有排定拍攝，</a:t>
            </a:r>
            <a:r>
              <a:rPr lang="en-US" altLang="zh-TW" sz="2200" dirty="0" smtClean="0"/>
              <a:t>Email</a:t>
            </a:r>
            <a:r>
              <a:rPr lang="zh-TW" altLang="en-US" sz="2200" dirty="0"/>
              <a:t>通知</a:t>
            </a:r>
            <a:r>
              <a:rPr lang="zh-TW" altLang="en-US" sz="2200" dirty="0" smtClean="0"/>
              <a:t>使用者預計拍攝日期</a:t>
            </a:r>
            <a:endParaRPr lang="en-US" altLang="zh-TW" sz="2200" dirty="0" smtClean="0"/>
          </a:p>
          <a:p>
            <a:pPr lvl="2"/>
            <a:r>
              <a:rPr lang="zh-TW" altLang="en-US" sz="1800" dirty="0" smtClean="0"/>
              <a:t>可能連續拍攝好幾天，所以會回到</a:t>
            </a:r>
            <a:r>
              <a:rPr lang="en-US" altLang="zh-TW" sz="1800" dirty="0" smtClean="0"/>
              <a:t>3.1</a:t>
            </a:r>
            <a:r>
              <a:rPr lang="zh-TW" altLang="en-US" sz="1800" dirty="0" smtClean="0"/>
              <a:t>排程及訂單管理系統判斷</a:t>
            </a:r>
            <a:r>
              <a:rPr lang="en-US" altLang="zh-TW" sz="1800" dirty="0" smtClean="0"/>
              <a:t>PSS</a:t>
            </a:r>
            <a:r>
              <a:rPr lang="zh-TW" altLang="en-US" sz="1800" dirty="0" smtClean="0"/>
              <a:t>系統是否已有該筆訂單編號的程序，一直通知</a:t>
            </a:r>
            <a:endParaRPr lang="zh-TW" altLang="zh-TW" sz="1800" dirty="0">
              <a:solidFill>
                <a:srgbClr val="FF0000"/>
              </a:solidFill>
            </a:endParaRPr>
          </a:p>
          <a:p>
            <a:pPr lvl="2"/>
            <a:endParaRPr lang="en-US" altLang="zh-TW" dirty="0" smtClean="0"/>
          </a:p>
        </p:txBody>
      </p:sp>
    </p:spTree>
    <p:extLst>
      <p:ext uri="{BB962C8B-B14F-4D97-AF65-F5344CB8AC3E}">
        <p14:creationId xmlns:p14="http://schemas.microsoft.com/office/powerpoint/2010/main" val="224164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發展排程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13</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65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7091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14</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1428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595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排程</a:t>
            </a:r>
            <a:r>
              <a:rPr lang="zh-TW" altLang="en-US" dirty="0"/>
              <a:t>描述</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57069631"/>
              </p:ext>
            </p:extLst>
          </p:nvPr>
        </p:nvGraphicFramePr>
        <p:xfrm>
          <a:off x="299864" y="1124744"/>
          <a:ext cx="8820472" cy="5516880"/>
        </p:xfrm>
        <a:graphic>
          <a:graphicData uri="http://schemas.openxmlformats.org/drawingml/2006/table">
            <a:tbl>
              <a:tblPr firstRow="1" firstCol="1" bandRow="1">
                <a:tableStyleId>{5C22544A-7EE6-4342-B048-85BDC9FD1C3A}</a:tableStyleId>
              </a:tblPr>
              <a:tblGrid>
                <a:gridCol w="1323070"/>
                <a:gridCol w="3748701"/>
                <a:gridCol w="3748701"/>
              </a:tblGrid>
              <a:tr h="138300">
                <a:tc>
                  <a:txBody>
                    <a:bodyPr/>
                    <a:lstStyle/>
                    <a:p>
                      <a:pPr>
                        <a:spcAft>
                          <a:spcPts val="0"/>
                        </a:spcAft>
                      </a:pPr>
                      <a:r>
                        <a:rPr lang="zh-TW" sz="1600" kern="0" dirty="0">
                          <a:effectLst/>
                        </a:rPr>
                        <a:t>排程</a:t>
                      </a:r>
                      <a:endParaRPr lang="zh-TW" sz="1600" kern="100" dirty="0">
                        <a:effectLst/>
                      </a:endParaRPr>
                    </a:p>
                    <a:p>
                      <a:pPr>
                        <a:spcAft>
                          <a:spcPts val="0"/>
                        </a:spcAft>
                      </a:pPr>
                      <a:r>
                        <a:rPr lang="zh-TW" sz="1600" kern="0" dirty="0">
                          <a:effectLst/>
                        </a:rPr>
                        <a:t>編號</a:t>
                      </a:r>
                      <a:endParaRPr lang="zh-TW" sz="1600" kern="100" dirty="0">
                        <a:effectLst/>
                        <a:latin typeface="Times New Roman"/>
                        <a:ea typeface="標楷體"/>
                        <a:cs typeface="Times New Roman"/>
                      </a:endParaRPr>
                    </a:p>
                  </a:txBody>
                  <a:tcPr marL="25931" marR="25931" marT="0" marB="0"/>
                </a:tc>
                <a:tc>
                  <a:txBody>
                    <a:bodyPr/>
                    <a:lstStyle/>
                    <a:p>
                      <a:pPr>
                        <a:spcAft>
                          <a:spcPts val="0"/>
                        </a:spcAft>
                      </a:pPr>
                      <a:r>
                        <a:rPr lang="zh-TW" sz="1600" kern="0">
                          <a:effectLst/>
                        </a:rPr>
                        <a:t>排程描述</a:t>
                      </a:r>
                      <a:endParaRPr lang="zh-TW" sz="1600" kern="100">
                        <a:effectLst/>
                        <a:latin typeface="Times New Roman"/>
                        <a:ea typeface="標楷體"/>
                        <a:cs typeface="Times New Roman"/>
                      </a:endParaRPr>
                    </a:p>
                  </a:txBody>
                  <a:tcPr marL="25931" marR="25931" marT="0" marB="0"/>
                </a:tc>
                <a:tc>
                  <a:txBody>
                    <a:bodyPr/>
                    <a:lstStyle/>
                    <a:p>
                      <a:pPr>
                        <a:spcAft>
                          <a:spcPts val="0"/>
                        </a:spcAft>
                      </a:pPr>
                      <a:r>
                        <a:rPr lang="zh-TW" sz="1600" kern="0" dirty="0">
                          <a:effectLst/>
                        </a:rPr>
                        <a:t>補充說明及配合事項</a:t>
                      </a:r>
                      <a:endParaRPr lang="zh-TW" sz="1600" kern="100" dirty="0">
                        <a:effectLst/>
                        <a:latin typeface="Times New Roman"/>
                        <a:ea typeface="標楷體"/>
                        <a:cs typeface="Times New Roman"/>
                      </a:endParaRPr>
                    </a:p>
                  </a:txBody>
                  <a:tcPr marL="25931" marR="25931" marT="0" marB="0"/>
                </a:tc>
              </a:tr>
              <a:tr h="1175550">
                <a:tc>
                  <a:txBody>
                    <a:bodyPr/>
                    <a:lstStyle/>
                    <a:p>
                      <a:pPr>
                        <a:spcAft>
                          <a:spcPts val="0"/>
                        </a:spcAft>
                      </a:pPr>
                      <a:r>
                        <a:rPr lang="zh-TW" sz="1600" kern="0">
                          <a:effectLst/>
                        </a:rPr>
                        <a:t>排程一</a:t>
                      </a:r>
                      <a:endParaRPr lang="zh-TW" sz="1600" kern="100">
                        <a:effectLst/>
                        <a:latin typeface="Times New Roman"/>
                        <a:ea typeface="標楷體"/>
                        <a:cs typeface="Times New Roman"/>
                      </a:endParaRPr>
                    </a:p>
                  </a:txBody>
                  <a:tcPr marL="25931" marR="25931" marT="0" marB="0"/>
                </a:tc>
                <a:tc>
                  <a:txBody>
                    <a:bodyPr/>
                    <a:lstStyle/>
                    <a:p>
                      <a:pPr>
                        <a:spcAft>
                          <a:spcPts val="0"/>
                        </a:spcAft>
                      </a:pPr>
                      <a:r>
                        <a:rPr lang="zh-TW" sz="1500" u="sng" kern="0" dirty="0">
                          <a:effectLst/>
                        </a:rPr>
                        <a:t>先確認是否已經超過拍攝截止期限，若是，就修改拍攝訂單狀態</a:t>
                      </a:r>
                      <a:r>
                        <a:rPr lang="en-US" sz="1500" u="sng" kern="0" dirty="0">
                          <a:effectLst/>
                        </a:rPr>
                        <a:t>(BS-&gt;RC) (SS\CR-&gt;PF)</a:t>
                      </a:r>
                      <a:endParaRPr lang="zh-TW" sz="1500" kern="100" dirty="0">
                        <a:effectLst/>
                      </a:endParaRPr>
                    </a:p>
                    <a:p>
                      <a:pPr>
                        <a:spcAft>
                          <a:spcPts val="0"/>
                        </a:spcAft>
                      </a:pPr>
                      <a:r>
                        <a:rPr lang="zh-TW" sz="1500" kern="0" dirty="0">
                          <a:effectLst/>
                        </a:rPr>
                        <a:t>若還沒超過拍攝截止期限，當拍攝訂單狀態是</a:t>
                      </a:r>
                      <a:r>
                        <a:rPr lang="en-US" sz="1500" kern="0" dirty="0">
                          <a:effectLst/>
                        </a:rPr>
                        <a:t>BS</a:t>
                      </a:r>
                      <a:r>
                        <a:rPr lang="zh-TW" sz="1500" kern="0" dirty="0">
                          <a:effectLst/>
                        </a:rPr>
                        <a:t>及自動化處理，查詢</a:t>
                      </a:r>
                      <a:r>
                        <a:rPr lang="en-US" sz="1500" kern="0" dirty="0">
                          <a:effectLst/>
                        </a:rPr>
                        <a:t>PSS</a:t>
                      </a:r>
                      <a:r>
                        <a:rPr lang="zh-TW" sz="1500" kern="0" dirty="0">
                          <a:effectLst/>
                        </a:rPr>
                        <a:t>系統確認該</a:t>
                      </a:r>
                      <a:r>
                        <a:rPr lang="en-US" sz="1500" kern="0" dirty="0" err="1">
                          <a:effectLst/>
                        </a:rPr>
                        <a:t>PR_No</a:t>
                      </a:r>
                      <a:r>
                        <a:rPr lang="zh-TW" sz="1500" kern="0" dirty="0">
                          <a:effectLst/>
                        </a:rPr>
                        <a:t>是否存在，若有，就更新拍攝訂單狀態</a:t>
                      </a:r>
                      <a:r>
                        <a:rPr lang="en-US" sz="1500" kern="0" dirty="0">
                          <a:effectLst/>
                        </a:rPr>
                        <a:t>(BS-&gt;SS</a:t>
                      </a:r>
                      <a:r>
                        <a:rPr lang="zh-TW" sz="1500" kern="0" dirty="0">
                          <a:effectLst/>
                        </a:rPr>
                        <a:t>或</a:t>
                      </a:r>
                      <a:r>
                        <a:rPr lang="en-US" sz="1500" kern="0" dirty="0">
                          <a:effectLst/>
                        </a:rPr>
                        <a:t>CR)</a:t>
                      </a:r>
                      <a:r>
                        <a:rPr lang="zh-TW" sz="1500" kern="0" dirty="0">
                          <a:effectLst/>
                        </a:rPr>
                        <a:t>，並新增一筆排程表，產生模擬拍攝範圍的</a:t>
                      </a:r>
                      <a:r>
                        <a:rPr lang="en-US" sz="1500" kern="0" dirty="0">
                          <a:effectLst/>
                        </a:rPr>
                        <a:t>KML</a:t>
                      </a:r>
                      <a:r>
                        <a:rPr lang="zh-TW" sz="1500" kern="0" dirty="0">
                          <a:effectLst/>
                        </a:rPr>
                        <a:t>檔並且發送</a:t>
                      </a:r>
                      <a:r>
                        <a:rPr lang="en-US" sz="1500" kern="0" dirty="0">
                          <a:effectLst/>
                        </a:rPr>
                        <a:t>email</a:t>
                      </a:r>
                      <a:r>
                        <a:rPr lang="zh-TW" sz="1500" kern="0" dirty="0">
                          <a:effectLst/>
                        </a:rPr>
                        <a:t>通知使用者。若沒有，停止動作。</a:t>
                      </a:r>
                      <a:endParaRPr lang="zh-TW" sz="1500" kern="100" dirty="0">
                        <a:effectLst/>
                      </a:endParaRPr>
                    </a:p>
                    <a:p>
                      <a:pPr>
                        <a:spcAft>
                          <a:spcPts val="0"/>
                        </a:spcAft>
                      </a:pPr>
                      <a:r>
                        <a:rPr lang="en-US" sz="1500" kern="0" dirty="0">
                          <a:effectLst/>
                        </a:rPr>
                        <a:t> </a:t>
                      </a:r>
                      <a:endParaRPr lang="zh-TW" sz="1500" kern="100" dirty="0">
                        <a:effectLst/>
                      </a:endParaRPr>
                    </a:p>
                    <a:p>
                      <a:pPr>
                        <a:spcAft>
                          <a:spcPts val="0"/>
                        </a:spcAft>
                      </a:pPr>
                      <a:r>
                        <a:rPr lang="zh-TW" sz="1500" kern="0" dirty="0">
                          <a:effectLst/>
                        </a:rPr>
                        <a:t>若還沒超過拍攝截止期限，當拍攝訂單狀態是</a:t>
                      </a:r>
                      <a:r>
                        <a:rPr lang="en-US" sz="1500" kern="0" dirty="0">
                          <a:effectLst/>
                        </a:rPr>
                        <a:t>CR</a:t>
                      </a:r>
                      <a:r>
                        <a:rPr lang="zh-TW" sz="1500" kern="0" dirty="0">
                          <a:effectLst/>
                        </a:rPr>
                        <a:t>及自動化處理，若有，就新增一筆排程表，產生模擬拍攝範圍的</a:t>
                      </a:r>
                      <a:r>
                        <a:rPr lang="en-US" sz="1500" kern="0" dirty="0">
                          <a:effectLst/>
                        </a:rPr>
                        <a:t>KML</a:t>
                      </a:r>
                      <a:r>
                        <a:rPr lang="zh-TW" sz="1500" kern="0" dirty="0">
                          <a:effectLst/>
                        </a:rPr>
                        <a:t>檔並且發送</a:t>
                      </a:r>
                      <a:r>
                        <a:rPr lang="en-US" sz="1500" kern="0" dirty="0">
                          <a:effectLst/>
                        </a:rPr>
                        <a:t>email</a:t>
                      </a:r>
                      <a:r>
                        <a:rPr lang="zh-TW" sz="1500" kern="0" dirty="0">
                          <a:effectLst/>
                        </a:rPr>
                        <a:t>通知使用者。若沒有，停止動作。</a:t>
                      </a:r>
                      <a:endParaRPr lang="zh-TW" sz="1500" kern="100" dirty="0">
                        <a:effectLst/>
                        <a:latin typeface="Times New Roman"/>
                        <a:ea typeface="標楷體"/>
                        <a:cs typeface="Times New Roman"/>
                      </a:endParaRPr>
                    </a:p>
                  </a:txBody>
                  <a:tcPr marL="25931" marR="25931" marT="0" marB="0"/>
                </a:tc>
                <a:tc>
                  <a:txBody>
                    <a:bodyPr/>
                    <a:lstStyle/>
                    <a:p>
                      <a:pPr marL="342900" marR="19685" lvl="0" indent="-342900">
                        <a:spcAft>
                          <a:spcPts val="0"/>
                        </a:spcAft>
                        <a:buFont typeface="+mj-lt"/>
                        <a:buAutoNum type="arabicPeriod"/>
                      </a:pPr>
                      <a:r>
                        <a:rPr lang="zh-TW" sz="1500" kern="0" dirty="0">
                          <a:effectLst/>
                        </a:rPr>
                        <a:t>將</a:t>
                      </a:r>
                      <a:r>
                        <a:rPr lang="zh-TW" sz="1500" u="sng" kern="0" dirty="0">
                          <a:effectLst/>
                        </a:rPr>
                        <a:t>拍攝</a:t>
                      </a:r>
                      <a:r>
                        <a:rPr lang="zh-TW" sz="1500" kern="0" dirty="0">
                          <a:effectLst/>
                        </a:rPr>
                        <a:t>模擬程式寫成</a:t>
                      </a:r>
                      <a:r>
                        <a:rPr lang="en-US" sz="1500" kern="0" dirty="0">
                          <a:effectLst/>
                        </a:rPr>
                        <a:t>WS</a:t>
                      </a:r>
                      <a:r>
                        <a:rPr lang="zh-TW" sz="1500" kern="0" dirty="0">
                          <a:effectLst/>
                        </a:rPr>
                        <a:t>，可以讓訂單管理系統去呼叫，產生</a:t>
                      </a:r>
                      <a:r>
                        <a:rPr lang="en-US" sz="1500" kern="0" dirty="0">
                          <a:effectLst/>
                        </a:rPr>
                        <a:t>KML</a:t>
                      </a:r>
                      <a:r>
                        <a:rPr lang="zh-TW" sz="1500" kern="0" dirty="0">
                          <a:effectLst/>
                        </a:rPr>
                        <a:t>，並且要能增加輸入的參數（預計拍攝矩形或圓形範圍）。</a:t>
                      </a:r>
                      <a:endParaRPr lang="zh-TW" sz="1500" kern="100" dirty="0">
                        <a:effectLst/>
                      </a:endParaRPr>
                    </a:p>
                    <a:p>
                      <a:pPr marL="342900" lvl="0" indent="-342900">
                        <a:spcAft>
                          <a:spcPts val="0"/>
                        </a:spcAft>
                        <a:buFont typeface="+mj-lt"/>
                        <a:buAutoNum type="arabicPeriod"/>
                      </a:pPr>
                      <a:r>
                        <a:rPr lang="en-US" sz="1500" kern="0" dirty="0">
                          <a:effectLst/>
                        </a:rPr>
                        <a:t>MSOS</a:t>
                      </a:r>
                      <a:r>
                        <a:rPr lang="zh-TW" sz="1500" kern="0" dirty="0">
                          <a:effectLst/>
                        </a:rPr>
                        <a:t>定期去確認訂單管理系統的狀態，一旦變更為</a:t>
                      </a:r>
                      <a:r>
                        <a:rPr lang="en-US" sz="1500" kern="0" dirty="0">
                          <a:effectLst/>
                        </a:rPr>
                        <a:t>SS</a:t>
                      </a:r>
                      <a:r>
                        <a:rPr lang="zh-TW" sz="1500" kern="0" dirty="0">
                          <a:effectLst/>
                        </a:rPr>
                        <a:t>或</a:t>
                      </a:r>
                      <a:r>
                        <a:rPr lang="en-US" sz="1500" kern="0" dirty="0">
                          <a:effectLst/>
                        </a:rPr>
                        <a:t>CR</a:t>
                      </a:r>
                      <a:r>
                        <a:rPr lang="zh-TW" sz="1500" kern="0" dirty="0">
                          <a:effectLst/>
                        </a:rPr>
                        <a:t>，就將</a:t>
                      </a:r>
                      <a:r>
                        <a:rPr lang="en-US" sz="1500" kern="0" dirty="0">
                          <a:effectLst/>
                        </a:rPr>
                        <a:t>MSOS</a:t>
                      </a:r>
                      <a:r>
                        <a:rPr lang="zh-TW" sz="1500" kern="0" dirty="0">
                          <a:effectLst/>
                        </a:rPr>
                        <a:t>改變成</a:t>
                      </a:r>
                      <a:r>
                        <a:rPr lang="en-US" sz="1500" kern="0" dirty="0">
                          <a:effectLst/>
                        </a:rPr>
                        <a:t>processing</a:t>
                      </a:r>
                      <a:endParaRPr lang="zh-TW" sz="1500" kern="100" dirty="0">
                        <a:effectLst/>
                      </a:endParaRPr>
                    </a:p>
                    <a:p>
                      <a:pPr marL="342900" lvl="0" indent="-342900">
                        <a:spcAft>
                          <a:spcPts val="0"/>
                        </a:spcAft>
                        <a:buFont typeface="+mj-lt"/>
                        <a:buAutoNum type="arabicPeriod"/>
                      </a:pPr>
                      <a:r>
                        <a:rPr lang="en-US" sz="1500" kern="0" dirty="0">
                          <a:effectLst/>
                        </a:rPr>
                        <a:t>CR-</a:t>
                      </a:r>
                      <a:r>
                        <a:rPr lang="zh-TW" sz="1500" kern="0" dirty="0">
                          <a:effectLst/>
                        </a:rPr>
                        <a:t>拍攝日期是區間、</a:t>
                      </a:r>
                      <a:r>
                        <a:rPr lang="en-US" sz="1500" kern="0" dirty="0">
                          <a:effectLst/>
                        </a:rPr>
                        <a:t>SS-</a:t>
                      </a:r>
                      <a:r>
                        <a:rPr lang="zh-TW" sz="1500" kern="0" dirty="0">
                          <a:effectLst/>
                        </a:rPr>
                        <a:t>拍攝日期是一天</a:t>
                      </a:r>
                      <a:endParaRPr lang="zh-TW" sz="1500" kern="100" dirty="0">
                        <a:effectLst/>
                      </a:endParaRPr>
                    </a:p>
                    <a:p>
                      <a:pPr marL="342900" lvl="0" indent="-342900">
                        <a:spcAft>
                          <a:spcPts val="0"/>
                        </a:spcAft>
                        <a:buFont typeface="+mj-lt"/>
                        <a:buAutoNum type="arabicPeriod"/>
                      </a:pPr>
                      <a:r>
                        <a:rPr lang="zh-TW" sz="1500" kern="0" dirty="0">
                          <a:effectLst/>
                        </a:rPr>
                        <a:t>拍攝訂單要設定成自動化處理流程</a:t>
                      </a:r>
                      <a:endParaRPr lang="zh-TW" sz="1500" kern="100" dirty="0">
                        <a:effectLst/>
                        <a:latin typeface="Times New Roman"/>
                        <a:ea typeface="標楷體"/>
                        <a:cs typeface="Times New Roman"/>
                      </a:endParaRPr>
                    </a:p>
                  </a:txBody>
                  <a:tcPr marL="25931" marR="25931" marT="0" marB="0"/>
                </a:tc>
              </a:tr>
              <a:tr h="760650">
                <a:tc>
                  <a:txBody>
                    <a:bodyPr/>
                    <a:lstStyle/>
                    <a:p>
                      <a:pPr>
                        <a:spcAft>
                          <a:spcPts val="0"/>
                        </a:spcAft>
                      </a:pPr>
                      <a:r>
                        <a:rPr lang="zh-TW" sz="1600" kern="0">
                          <a:effectLst/>
                        </a:rPr>
                        <a:t>排程二</a:t>
                      </a:r>
                      <a:endParaRPr lang="zh-TW" sz="1600" kern="100">
                        <a:effectLst/>
                        <a:latin typeface="Times New Roman"/>
                        <a:ea typeface="標楷體"/>
                        <a:cs typeface="Times New Roman"/>
                      </a:endParaRPr>
                    </a:p>
                  </a:txBody>
                  <a:tcPr marL="25931" marR="25931" marT="0" marB="0"/>
                </a:tc>
                <a:tc>
                  <a:txBody>
                    <a:bodyPr/>
                    <a:lstStyle/>
                    <a:p>
                      <a:pPr>
                        <a:spcAft>
                          <a:spcPts val="0"/>
                        </a:spcAft>
                      </a:pPr>
                      <a:r>
                        <a:rPr lang="zh-TW" sz="1500" kern="0">
                          <a:effectLst/>
                        </a:rPr>
                        <a:t>確認是否有</a:t>
                      </a:r>
                      <a:r>
                        <a:rPr lang="en-US" sz="1500" kern="0">
                          <a:effectLst/>
                        </a:rPr>
                        <a:t>Gerald</a:t>
                      </a:r>
                      <a:r>
                        <a:rPr lang="zh-TW" sz="1500" kern="0">
                          <a:effectLst/>
                        </a:rPr>
                        <a:t>檔案名，若沒有，就利用預計拍攝日期，抓取相關應</a:t>
                      </a:r>
                      <a:r>
                        <a:rPr lang="en-US" sz="1500" kern="0">
                          <a:effectLst/>
                        </a:rPr>
                        <a:t>PBK</a:t>
                      </a:r>
                      <a:r>
                        <a:rPr lang="zh-TW" sz="1500" kern="0">
                          <a:effectLst/>
                        </a:rPr>
                        <a:t>檔案，組合</a:t>
                      </a:r>
                      <a:r>
                        <a:rPr lang="en-US" sz="1500" kern="0">
                          <a:effectLst/>
                        </a:rPr>
                        <a:t>Gerald</a:t>
                      </a:r>
                      <a:r>
                        <a:rPr lang="zh-TW" sz="1500" kern="0">
                          <a:effectLst/>
                        </a:rPr>
                        <a:t>檔案名稱。</a:t>
                      </a:r>
                      <a:endParaRPr lang="zh-TW" sz="1500" kern="100">
                        <a:effectLst/>
                      </a:endParaRPr>
                    </a:p>
                    <a:p>
                      <a:pPr>
                        <a:spcAft>
                          <a:spcPts val="0"/>
                        </a:spcAft>
                      </a:pPr>
                      <a:r>
                        <a:rPr lang="en-US" sz="1500" kern="0">
                          <a:effectLst/>
                        </a:rPr>
                        <a:t> </a:t>
                      </a:r>
                      <a:endParaRPr lang="zh-TW" sz="1500" kern="100">
                        <a:effectLst/>
                      </a:endParaRPr>
                    </a:p>
                    <a:p>
                      <a:pPr>
                        <a:spcAft>
                          <a:spcPts val="0"/>
                        </a:spcAft>
                      </a:pPr>
                      <a:r>
                        <a:rPr lang="zh-TW" sz="1500" kern="0">
                          <a:effectLst/>
                        </a:rPr>
                        <a:t>有關衛星影像拍攝模擬程序所需</a:t>
                      </a:r>
                      <a:r>
                        <a:rPr lang="en-US" sz="1500" kern="0">
                          <a:effectLst/>
                        </a:rPr>
                        <a:t>*.nor,*. rpt</a:t>
                      </a:r>
                      <a:r>
                        <a:rPr lang="zh-TW" sz="1500" kern="0">
                          <a:effectLst/>
                        </a:rPr>
                        <a:t>檔案，放在</a:t>
                      </a:r>
                      <a:endParaRPr lang="zh-TW" sz="1500" kern="100">
                        <a:effectLst/>
                      </a:endParaRPr>
                    </a:p>
                    <a:p>
                      <a:pPr>
                        <a:spcAft>
                          <a:spcPts val="0"/>
                        </a:spcAft>
                      </a:pPr>
                      <a:r>
                        <a:rPr lang="en-US" sz="1500" kern="0">
                          <a:effectLst/>
                        </a:rPr>
                        <a:t>ftp://140.110.223.11/f:/pss/rocsat2/export/fdf</a:t>
                      </a:r>
                      <a:endParaRPr lang="zh-TW" sz="1500" kern="100">
                        <a:effectLst/>
                        <a:latin typeface="Times New Roman"/>
                        <a:ea typeface="標楷體"/>
                        <a:cs typeface="Times New Roman"/>
                      </a:endParaRPr>
                    </a:p>
                  </a:txBody>
                  <a:tcPr marL="25931" marR="25931" marT="0" marB="0"/>
                </a:tc>
                <a:tc>
                  <a:txBody>
                    <a:bodyPr/>
                    <a:lstStyle/>
                    <a:p>
                      <a:pPr>
                        <a:spcAft>
                          <a:spcPts val="0"/>
                        </a:spcAft>
                      </a:pPr>
                      <a:r>
                        <a:rPr lang="en-US" sz="1500" kern="0" dirty="0">
                          <a:effectLst/>
                        </a:rPr>
                        <a:t>PBK:140.110.223.11/f:/pss/rocsat2/export/mcc </a:t>
                      </a:r>
                      <a:endParaRPr lang="zh-TW" sz="1500" kern="100" dirty="0">
                        <a:effectLst/>
                      </a:endParaRPr>
                    </a:p>
                    <a:p>
                      <a:pPr>
                        <a:spcAft>
                          <a:spcPts val="0"/>
                        </a:spcAft>
                      </a:pPr>
                      <a:r>
                        <a:rPr lang="en-US" sz="1500" kern="0" dirty="0">
                          <a:effectLst/>
                        </a:rPr>
                        <a:t>FTP</a:t>
                      </a:r>
                      <a:r>
                        <a:rPr lang="zh-TW" sz="1500" kern="0" dirty="0">
                          <a:effectLst/>
                        </a:rPr>
                        <a:t>路徑</a:t>
                      </a:r>
                      <a:endParaRPr lang="zh-TW" sz="1500" kern="100" dirty="0">
                        <a:effectLst/>
                      </a:endParaRPr>
                    </a:p>
                    <a:p>
                      <a:pPr>
                        <a:spcAft>
                          <a:spcPts val="0"/>
                        </a:spcAft>
                      </a:pPr>
                      <a:r>
                        <a:rPr lang="en-US" sz="1500" kern="0" dirty="0">
                          <a:effectLst/>
                        </a:rPr>
                        <a:t>Ftp://f:/pss/rocsat2/export/mcc/ *_A1.txt</a:t>
                      </a:r>
                      <a:endParaRPr lang="zh-TW" sz="1500" kern="100" dirty="0">
                        <a:effectLst/>
                      </a:endParaRPr>
                    </a:p>
                    <a:p>
                      <a:pPr>
                        <a:spcAft>
                          <a:spcPts val="0"/>
                        </a:spcAft>
                      </a:pPr>
                      <a:r>
                        <a:rPr lang="en-US" sz="1500" kern="0" dirty="0">
                          <a:effectLst/>
                        </a:rPr>
                        <a:t>Ftp://f:/pss/rocsat2/export/mcc/ *_A1-br.txt</a:t>
                      </a:r>
                      <a:endParaRPr lang="zh-TW" sz="1500" kern="100" dirty="0">
                        <a:effectLst/>
                      </a:endParaRPr>
                    </a:p>
                    <a:p>
                      <a:pPr>
                        <a:spcAft>
                          <a:spcPts val="0"/>
                        </a:spcAft>
                      </a:pPr>
                      <a:r>
                        <a:rPr lang="en-US" sz="1500" kern="0" dirty="0">
                          <a:effectLst/>
                        </a:rPr>
                        <a:t>Ftp://f:/pss/rocsat2/export/mcc/ *_B.txt</a:t>
                      </a:r>
                      <a:endParaRPr lang="zh-TW" sz="1500" kern="100" dirty="0">
                        <a:effectLst/>
                      </a:endParaRPr>
                    </a:p>
                    <a:p>
                      <a:pPr>
                        <a:spcAft>
                          <a:spcPts val="0"/>
                        </a:spcAft>
                      </a:pPr>
                      <a:r>
                        <a:rPr lang="en-US" sz="1500" kern="0" dirty="0">
                          <a:effectLst/>
                        </a:rPr>
                        <a:t>Ftp://f:/pss/rocsat2/export/mcc/ *_A2.txt</a:t>
                      </a:r>
                      <a:endParaRPr lang="zh-TW" sz="1500" kern="100" dirty="0">
                        <a:effectLst/>
                        <a:latin typeface="Times New Roman"/>
                        <a:ea typeface="標楷體"/>
                        <a:cs typeface="Times New Roman"/>
                      </a:endParaRPr>
                    </a:p>
                  </a:txBody>
                  <a:tcPr marL="25931" marR="25931" marT="0" marB="0"/>
                </a:tc>
              </a:tr>
            </a:tbl>
          </a:graphicData>
        </a:graphic>
      </p:graphicFrame>
      <p:sp>
        <p:nvSpPr>
          <p:cNvPr id="4" name="投影片編號版面配置區 3"/>
          <p:cNvSpPr>
            <a:spLocks noGrp="1"/>
          </p:cNvSpPr>
          <p:nvPr>
            <p:ph type="sldNum" sz="quarter" idx="12"/>
          </p:nvPr>
        </p:nvSpPr>
        <p:spPr/>
        <p:txBody>
          <a:bodyPr/>
          <a:lstStyle/>
          <a:p>
            <a:fld id="{F559B973-8898-4E70-B116-4B7418E6A64E}" type="slidenum">
              <a:rPr lang="zh-TW" altLang="en-US" smtClean="0"/>
              <a:pPr/>
              <a:t>15</a:t>
            </a:fld>
            <a:endParaRPr lang="zh-TW" altLang="en-US"/>
          </a:p>
        </p:txBody>
      </p:sp>
    </p:spTree>
    <p:extLst>
      <p:ext uri="{BB962C8B-B14F-4D97-AF65-F5344CB8AC3E}">
        <p14:creationId xmlns:p14="http://schemas.microsoft.com/office/powerpoint/2010/main" val="36553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排程描述</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085107486"/>
              </p:ext>
            </p:extLst>
          </p:nvPr>
        </p:nvGraphicFramePr>
        <p:xfrm>
          <a:off x="683566" y="2091905"/>
          <a:ext cx="7776865" cy="2743200"/>
        </p:xfrm>
        <a:graphic>
          <a:graphicData uri="http://schemas.openxmlformats.org/drawingml/2006/table">
            <a:tbl>
              <a:tblPr firstRow="1" firstCol="1" bandRow="1">
                <a:tableStyleId>{5C22544A-7EE6-4342-B048-85BDC9FD1C3A}</a:tableStyleId>
              </a:tblPr>
              <a:tblGrid>
                <a:gridCol w="760559"/>
                <a:gridCol w="3847955"/>
                <a:gridCol w="3168351"/>
              </a:tblGrid>
              <a:tr h="1037250">
                <a:tc>
                  <a:txBody>
                    <a:bodyPr/>
                    <a:lstStyle/>
                    <a:p>
                      <a:pPr>
                        <a:spcAft>
                          <a:spcPts val="0"/>
                        </a:spcAft>
                      </a:pPr>
                      <a:r>
                        <a:rPr lang="zh-TW" sz="1500" kern="0" dirty="0">
                          <a:effectLst/>
                        </a:rPr>
                        <a:t>排程三</a:t>
                      </a:r>
                      <a:endParaRPr lang="zh-TW" sz="1500" kern="100" dirty="0">
                        <a:effectLst/>
                        <a:latin typeface="Times New Roman"/>
                        <a:ea typeface="標楷體"/>
                        <a:cs typeface="Times New Roman"/>
                      </a:endParaRPr>
                    </a:p>
                  </a:txBody>
                  <a:tcPr marL="25931" marR="25931" marT="0" marB="0"/>
                </a:tc>
                <a:tc>
                  <a:txBody>
                    <a:bodyPr/>
                    <a:lstStyle/>
                    <a:p>
                      <a:pPr>
                        <a:spcAft>
                          <a:spcPts val="0"/>
                        </a:spcAft>
                      </a:pPr>
                      <a:r>
                        <a:rPr lang="zh-TW" sz="1500" kern="0" dirty="0">
                          <a:effectLst/>
                        </a:rPr>
                        <a:t>若已知</a:t>
                      </a:r>
                      <a:r>
                        <a:rPr lang="en-US" sz="1500" kern="0" dirty="0">
                          <a:effectLst/>
                        </a:rPr>
                        <a:t>Gerald</a:t>
                      </a:r>
                      <a:r>
                        <a:rPr lang="zh-TW" sz="1500" kern="0" dirty="0">
                          <a:effectLst/>
                        </a:rPr>
                        <a:t>檔名但是尚未抓取</a:t>
                      </a:r>
                      <a:r>
                        <a:rPr lang="en-US" sz="1500" kern="0" dirty="0">
                          <a:effectLst/>
                        </a:rPr>
                        <a:t>Gerald</a:t>
                      </a:r>
                      <a:r>
                        <a:rPr lang="zh-TW" sz="1500" kern="0" dirty="0">
                          <a:effectLst/>
                        </a:rPr>
                        <a:t>檔，就抓取</a:t>
                      </a:r>
                      <a:r>
                        <a:rPr lang="en-US" sz="1500" kern="0" dirty="0">
                          <a:effectLst/>
                        </a:rPr>
                        <a:t>Gerald</a:t>
                      </a:r>
                      <a:r>
                        <a:rPr lang="zh-TW" sz="1500" kern="0" dirty="0">
                          <a:effectLst/>
                        </a:rPr>
                        <a:t>檔放到特定目錄下，如</a:t>
                      </a:r>
                      <a:r>
                        <a:rPr lang="en-US" sz="1500" kern="0" dirty="0">
                          <a:effectLst/>
                        </a:rPr>
                        <a:t>(</a:t>
                      </a:r>
                      <a:r>
                        <a:rPr lang="en-US" sz="1500" u="sng" kern="0" dirty="0">
                          <a:effectLst/>
                          <a:hlinkClick r:id="rId2"/>
                        </a:rPr>
                        <a:t>\\140.110.230.36\Z\GERS\</a:t>
                      </a:r>
                      <a:r>
                        <a:rPr lang="en-US" sz="1500" u="sng" kern="0" dirty="0">
                          <a:effectLst/>
                        </a:rPr>
                        <a:t>JAPAN\R</a:t>
                      </a:r>
                      <a:r>
                        <a:rPr lang="en-US" sz="1500" kern="0" dirty="0">
                          <a:effectLst/>
                        </a:rPr>
                        <a:t>) (</a:t>
                      </a:r>
                      <a:r>
                        <a:rPr lang="en-US" sz="1500" u="sng" kern="0" dirty="0">
                          <a:effectLst/>
                          <a:hlinkClick r:id="rId3"/>
                        </a:rPr>
                        <a:t>\\140.110.230.36\Z\GERS\JAPAN\J</a:t>
                      </a:r>
                      <a:r>
                        <a:rPr lang="en-US" sz="1500" u="sng" kern="0" dirty="0">
                          <a:effectLst/>
                        </a:rPr>
                        <a:t>..</a:t>
                      </a:r>
                      <a:r>
                        <a:rPr lang="en-US" sz="1500" kern="0" dirty="0">
                          <a:effectLst/>
                        </a:rPr>
                        <a:t>)</a:t>
                      </a:r>
                      <a:endParaRPr lang="zh-TW" sz="1500" kern="100" dirty="0">
                        <a:effectLst/>
                      </a:endParaRPr>
                    </a:p>
                    <a:p>
                      <a:pPr>
                        <a:spcAft>
                          <a:spcPts val="0"/>
                        </a:spcAft>
                      </a:pPr>
                      <a:r>
                        <a:rPr lang="en-US" sz="1500" kern="0" dirty="0">
                          <a:effectLst/>
                        </a:rPr>
                        <a:t> </a:t>
                      </a:r>
                      <a:endParaRPr lang="zh-TW" sz="1500" kern="100" dirty="0">
                        <a:effectLst/>
                      </a:endParaRPr>
                    </a:p>
                    <a:p>
                      <a:pPr>
                        <a:spcAft>
                          <a:spcPts val="0"/>
                        </a:spcAft>
                      </a:pPr>
                      <a:r>
                        <a:rPr lang="zh-TW" sz="1500" kern="0" dirty="0">
                          <a:effectLst/>
                        </a:rPr>
                        <a:t>抓取</a:t>
                      </a:r>
                      <a:r>
                        <a:rPr lang="en-US" sz="1500" kern="0" dirty="0">
                          <a:effectLst/>
                        </a:rPr>
                        <a:t>Gerald</a:t>
                      </a:r>
                      <a:r>
                        <a:rPr lang="zh-TW" sz="1500" kern="0" dirty="0">
                          <a:effectLst/>
                        </a:rPr>
                        <a:t>檔的來源：</a:t>
                      </a:r>
                      <a:endParaRPr lang="zh-TW" sz="1500" kern="100" dirty="0">
                        <a:effectLst/>
                      </a:endParaRPr>
                    </a:p>
                    <a:p>
                      <a:pPr>
                        <a:spcAft>
                          <a:spcPts val="0"/>
                        </a:spcAft>
                      </a:pPr>
                      <a:r>
                        <a:rPr lang="en-US" sz="1500" kern="0" dirty="0">
                          <a:effectLst/>
                        </a:rPr>
                        <a:t>140.110.230.87/archive/DISK/GER/ROCSAT_2/ </a:t>
                      </a:r>
                      <a:r>
                        <a:rPr lang="zh-TW" sz="1500" kern="0" dirty="0">
                          <a:effectLst/>
                        </a:rPr>
                        <a:t>下面還有一些資料夾</a:t>
                      </a:r>
                      <a:endParaRPr lang="zh-TW" sz="1500" kern="100" dirty="0">
                        <a:effectLst/>
                      </a:endParaRPr>
                    </a:p>
                    <a:p>
                      <a:pPr>
                        <a:spcAft>
                          <a:spcPts val="0"/>
                        </a:spcAft>
                      </a:pPr>
                      <a:r>
                        <a:rPr lang="zh-TW" sz="1500" kern="0" dirty="0">
                          <a:effectLst/>
                        </a:rPr>
                        <a:t>例如</a:t>
                      </a:r>
                      <a:r>
                        <a:rPr lang="en-US" sz="1500" kern="0" dirty="0">
                          <a:effectLst/>
                        </a:rPr>
                        <a:t>RS2_6002053376_20141028_020008_53376</a:t>
                      </a:r>
                      <a:r>
                        <a:rPr lang="zh-TW" sz="1500" kern="0" dirty="0">
                          <a:effectLst/>
                        </a:rPr>
                        <a:t>目錄下，存放</a:t>
                      </a:r>
                      <a:r>
                        <a:rPr lang="en-US" sz="1500" kern="0" dirty="0">
                          <a:effectLst/>
                        </a:rPr>
                        <a:t>Gerald</a:t>
                      </a:r>
                      <a:r>
                        <a:rPr lang="zh-TW" sz="1500" kern="0" dirty="0">
                          <a:effectLst/>
                        </a:rPr>
                        <a:t>檔案</a:t>
                      </a:r>
                      <a:endParaRPr lang="zh-TW" sz="1500" kern="100" dirty="0">
                        <a:effectLst/>
                      </a:endParaRPr>
                    </a:p>
                    <a:p>
                      <a:pPr>
                        <a:spcAft>
                          <a:spcPts val="0"/>
                        </a:spcAft>
                      </a:pPr>
                      <a:r>
                        <a:rPr lang="en-US" sz="1500" kern="0" dirty="0">
                          <a:effectLst/>
                        </a:rPr>
                        <a:t> </a:t>
                      </a:r>
                      <a:endParaRPr lang="zh-TW" sz="1500" kern="100" dirty="0">
                        <a:effectLst/>
                        <a:latin typeface="Times New Roman"/>
                        <a:ea typeface="標楷體"/>
                        <a:cs typeface="Times New Roman"/>
                      </a:endParaRPr>
                    </a:p>
                  </a:txBody>
                  <a:tcPr marL="25931" marR="25931" marT="0" marB="0"/>
                </a:tc>
                <a:tc>
                  <a:txBody>
                    <a:bodyPr/>
                    <a:lstStyle/>
                    <a:p>
                      <a:pPr>
                        <a:spcAft>
                          <a:spcPts val="0"/>
                        </a:spcAft>
                      </a:pPr>
                      <a:r>
                        <a:rPr lang="en-US" sz="1500" kern="0" dirty="0">
                          <a:effectLst/>
                        </a:rPr>
                        <a:t>Gerald</a:t>
                      </a:r>
                      <a:r>
                        <a:rPr lang="zh-TW" sz="1500" kern="0" dirty="0">
                          <a:effectLst/>
                        </a:rPr>
                        <a:t>檔案來源</a:t>
                      </a:r>
                      <a:r>
                        <a:rPr lang="en-US" sz="1500" kern="0" dirty="0">
                          <a:effectLst/>
                        </a:rPr>
                        <a:t>:</a:t>
                      </a:r>
                      <a:endParaRPr lang="zh-TW" sz="1500" kern="100" dirty="0">
                        <a:effectLst/>
                      </a:endParaRPr>
                    </a:p>
                    <a:p>
                      <a:pPr>
                        <a:spcAft>
                          <a:spcPts val="0"/>
                        </a:spcAft>
                      </a:pPr>
                      <a:r>
                        <a:rPr lang="en-US" sz="1500" kern="0" dirty="0">
                          <a:effectLst/>
                        </a:rPr>
                        <a:t>140.110.230.87/archive/DISK/GER/ROCSAT_2/ </a:t>
                      </a:r>
                      <a:r>
                        <a:rPr lang="zh-TW" sz="1500" kern="0" dirty="0">
                          <a:effectLst/>
                        </a:rPr>
                        <a:t>下面還有一些資料夾</a:t>
                      </a:r>
                      <a:endParaRPr lang="zh-TW" sz="1500" kern="100" dirty="0">
                        <a:effectLst/>
                      </a:endParaRPr>
                    </a:p>
                    <a:p>
                      <a:pPr>
                        <a:spcAft>
                          <a:spcPts val="0"/>
                        </a:spcAft>
                      </a:pPr>
                      <a:r>
                        <a:rPr lang="zh-TW" sz="1500" kern="0" dirty="0">
                          <a:effectLst/>
                        </a:rPr>
                        <a:t>例如</a:t>
                      </a:r>
                      <a:r>
                        <a:rPr lang="en-US" sz="1500" kern="0" dirty="0">
                          <a:effectLst/>
                        </a:rPr>
                        <a:t>RS2_6002053376_20141028_020008_53376</a:t>
                      </a:r>
                      <a:r>
                        <a:rPr lang="zh-TW" sz="1500" kern="0" dirty="0">
                          <a:effectLst/>
                        </a:rPr>
                        <a:t>目錄下，存放</a:t>
                      </a:r>
                      <a:r>
                        <a:rPr lang="en-US" sz="1500" kern="0" dirty="0">
                          <a:effectLst/>
                        </a:rPr>
                        <a:t>Gerald</a:t>
                      </a:r>
                      <a:r>
                        <a:rPr lang="zh-TW" sz="1500" kern="0" dirty="0">
                          <a:effectLst/>
                        </a:rPr>
                        <a:t>檔案</a:t>
                      </a:r>
                      <a:endParaRPr lang="zh-TW" sz="1500" kern="100" dirty="0">
                        <a:effectLst/>
                      </a:endParaRPr>
                    </a:p>
                    <a:p>
                      <a:pPr>
                        <a:spcAft>
                          <a:spcPts val="0"/>
                        </a:spcAft>
                      </a:pPr>
                      <a:r>
                        <a:rPr lang="en-US" sz="1500" kern="0" dirty="0">
                          <a:effectLst/>
                        </a:rPr>
                        <a:t>60020--</a:t>
                      </a:r>
                      <a:r>
                        <a:rPr lang="zh-TW" sz="1500" kern="0" dirty="0">
                          <a:effectLst/>
                        </a:rPr>
                        <a:t>是指</a:t>
                      </a:r>
                      <a:r>
                        <a:rPr lang="en-US" sz="1500" kern="0" dirty="0">
                          <a:effectLst/>
                        </a:rPr>
                        <a:t>NSPO</a:t>
                      </a:r>
                      <a:r>
                        <a:rPr lang="zh-TW" sz="1500" kern="0" dirty="0">
                          <a:effectLst/>
                        </a:rPr>
                        <a:t>站下載</a:t>
                      </a:r>
                      <a:r>
                        <a:rPr lang="en-US" sz="1500" kern="0" dirty="0">
                          <a:effectLst/>
                        </a:rPr>
                        <a:t> </a:t>
                      </a:r>
                      <a:endParaRPr lang="zh-TW" sz="1500" kern="100" dirty="0">
                        <a:effectLst/>
                      </a:endParaRPr>
                    </a:p>
                    <a:p>
                      <a:pPr>
                        <a:spcAft>
                          <a:spcPts val="0"/>
                        </a:spcAft>
                      </a:pPr>
                      <a:r>
                        <a:rPr lang="en-US" sz="1500" kern="0" dirty="0">
                          <a:effectLst/>
                        </a:rPr>
                        <a:t>53376--</a:t>
                      </a:r>
                      <a:r>
                        <a:rPr lang="zh-TW" sz="1500" kern="0" dirty="0">
                          <a:effectLst/>
                        </a:rPr>
                        <a:t>是下載的軌道編號</a:t>
                      </a:r>
                      <a:r>
                        <a:rPr lang="en-US" sz="1500" kern="0" dirty="0">
                          <a:effectLst/>
                        </a:rPr>
                        <a:t> (</a:t>
                      </a:r>
                      <a:r>
                        <a:rPr lang="zh-TW" sz="1500" kern="0" dirty="0">
                          <a:effectLst/>
                        </a:rPr>
                        <a:t>不是拍攝軌道</a:t>
                      </a:r>
                      <a:r>
                        <a:rPr lang="en-US" sz="1500" kern="0" dirty="0">
                          <a:effectLst/>
                        </a:rPr>
                        <a:t>) </a:t>
                      </a:r>
                      <a:endParaRPr lang="zh-TW" sz="1500" kern="100" dirty="0">
                        <a:effectLst/>
                      </a:endParaRPr>
                    </a:p>
                    <a:p>
                      <a:pPr>
                        <a:spcAft>
                          <a:spcPts val="0"/>
                        </a:spcAft>
                      </a:pPr>
                      <a:r>
                        <a:rPr lang="en-US" sz="1500" kern="0" dirty="0">
                          <a:effectLst/>
                        </a:rPr>
                        <a:t>20020008--</a:t>
                      </a:r>
                      <a:r>
                        <a:rPr lang="zh-TW" sz="1500" kern="0" dirty="0">
                          <a:effectLst/>
                        </a:rPr>
                        <a:t>是下載的時間</a:t>
                      </a:r>
                      <a:r>
                        <a:rPr lang="en-US" sz="1500" kern="0" dirty="0">
                          <a:effectLst/>
                        </a:rPr>
                        <a:t> (UTC</a:t>
                      </a:r>
                      <a:r>
                        <a:rPr lang="zh-TW" sz="1500" kern="0" dirty="0">
                          <a:effectLst/>
                        </a:rPr>
                        <a:t>時間</a:t>
                      </a:r>
                      <a:r>
                        <a:rPr lang="en-US" sz="1500" kern="0" dirty="0">
                          <a:effectLst/>
                        </a:rPr>
                        <a:t>)</a:t>
                      </a:r>
                      <a:endParaRPr lang="zh-TW" sz="1500" kern="100" dirty="0">
                        <a:effectLst/>
                      </a:endParaRPr>
                    </a:p>
                    <a:p>
                      <a:pPr>
                        <a:spcAft>
                          <a:spcPts val="0"/>
                        </a:spcAft>
                      </a:pPr>
                      <a:r>
                        <a:rPr lang="en-US" sz="1500" kern="0" dirty="0">
                          <a:effectLst/>
                        </a:rPr>
                        <a:t>141028--</a:t>
                      </a:r>
                      <a:r>
                        <a:rPr lang="zh-TW" sz="1500" kern="0" dirty="0">
                          <a:effectLst/>
                        </a:rPr>
                        <a:t>是下載的日期</a:t>
                      </a:r>
                      <a:endParaRPr lang="zh-TW" sz="1500" kern="100" dirty="0">
                        <a:effectLst/>
                        <a:latin typeface="Times New Roman"/>
                        <a:ea typeface="標楷體"/>
                        <a:cs typeface="Times New Roman"/>
                      </a:endParaRPr>
                    </a:p>
                  </a:txBody>
                  <a:tcPr marL="25931" marR="25931" marT="0" marB="0"/>
                </a:tc>
              </a:tr>
            </a:tbl>
          </a:graphicData>
        </a:graphic>
      </p:graphicFrame>
      <p:sp>
        <p:nvSpPr>
          <p:cNvPr id="4" name="投影片編號版面配置區 3"/>
          <p:cNvSpPr>
            <a:spLocks noGrp="1"/>
          </p:cNvSpPr>
          <p:nvPr>
            <p:ph type="sldNum" sz="quarter" idx="12"/>
          </p:nvPr>
        </p:nvSpPr>
        <p:spPr/>
        <p:txBody>
          <a:bodyPr/>
          <a:lstStyle/>
          <a:p>
            <a:fld id="{F559B973-8898-4E70-B116-4B7418E6A64E}" type="slidenum">
              <a:rPr lang="zh-TW" altLang="en-US" smtClean="0"/>
              <a:pPr/>
              <a:t>16</a:t>
            </a:fld>
            <a:endParaRPr lang="zh-TW" altLang="en-US"/>
          </a:p>
        </p:txBody>
      </p:sp>
      <p:pic>
        <p:nvPicPr>
          <p:cNvPr id="4097" name="Picture 1" descr="cid:image001.png@01CFF8EA.65BB6790"/>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r="11308" b="50000"/>
          <a:stretch/>
        </p:blipFill>
        <p:spPr bwMode="auto">
          <a:xfrm>
            <a:off x="4067944" y="557635"/>
            <a:ext cx="4739503" cy="129614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020272" y="836712"/>
            <a:ext cx="1584176" cy="80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3461062522"/>
              </p:ext>
            </p:extLst>
          </p:nvPr>
        </p:nvGraphicFramePr>
        <p:xfrm>
          <a:off x="683566" y="4869160"/>
          <a:ext cx="7776866" cy="1828800"/>
        </p:xfrm>
        <a:graphic>
          <a:graphicData uri="http://schemas.openxmlformats.org/drawingml/2006/table">
            <a:tbl>
              <a:tblPr firstRow="1" firstCol="1" bandRow="1">
                <a:tableStyleId>{5C22544A-7EE6-4342-B048-85BDC9FD1C3A}</a:tableStyleId>
              </a:tblPr>
              <a:tblGrid>
                <a:gridCol w="753515"/>
                <a:gridCol w="3854997"/>
                <a:gridCol w="3168354"/>
              </a:tblGrid>
              <a:tr h="0">
                <a:tc>
                  <a:txBody>
                    <a:bodyPr/>
                    <a:lstStyle/>
                    <a:p>
                      <a:pPr>
                        <a:spcAft>
                          <a:spcPts val="0"/>
                        </a:spcAft>
                      </a:pPr>
                      <a:r>
                        <a:rPr lang="zh-TW" sz="1500" kern="0" dirty="0">
                          <a:solidFill>
                            <a:schemeClr val="tx1"/>
                          </a:solidFill>
                          <a:effectLst/>
                        </a:rPr>
                        <a:t>排程四</a:t>
                      </a:r>
                      <a:endParaRPr lang="zh-TW" sz="1500" kern="100" dirty="0">
                        <a:solidFill>
                          <a:schemeClr val="tx1"/>
                        </a:solidFill>
                        <a:effectLst/>
                        <a:latin typeface="Times New Roman"/>
                        <a:ea typeface="標楷體"/>
                        <a:cs typeface="Times New Roman"/>
                      </a:endParaRPr>
                    </a:p>
                  </a:txBody>
                  <a:tcPr marL="68580" marR="68580" marT="0" marB="0">
                    <a:solidFill>
                      <a:schemeClr val="bg1">
                        <a:lumMod val="75000"/>
                      </a:schemeClr>
                    </a:solidFill>
                  </a:tcPr>
                </a:tc>
                <a:tc>
                  <a:txBody>
                    <a:bodyPr/>
                    <a:lstStyle/>
                    <a:p>
                      <a:pPr>
                        <a:spcAft>
                          <a:spcPts val="0"/>
                        </a:spcAft>
                      </a:pPr>
                      <a:r>
                        <a:rPr lang="zh-TW" sz="1500" kern="0" dirty="0">
                          <a:solidFill>
                            <a:schemeClr val="tx1"/>
                          </a:solidFill>
                          <a:effectLst/>
                        </a:rPr>
                        <a:t>依據產出產品的</a:t>
                      </a:r>
                      <a:r>
                        <a:rPr lang="en-US" sz="1500" kern="0" dirty="0">
                          <a:solidFill>
                            <a:schemeClr val="tx1"/>
                          </a:solidFill>
                          <a:effectLst/>
                        </a:rPr>
                        <a:t>Flag</a:t>
                      </a:r>
                      <a:r>
                        <a:rPr lang="zh-TW" sz="1500" kern="0" dirty="0">
                          <a:solidFill>
                            <a:schemeClr val="tx1"/>
                          </a:solidFill>
                          <a:effectLst/>
                        </a:rPr>
                        <a:t>來判斷（或是</a:t>
                      </a:r>
                      <a:r>
                        <a:rPr lang="en-US" sz="1500" kern="0" dirty="0">
                          <a:solidFill>
                            <a:schemeClr val="tx1"/>
                          </a:solidFill>
                          <a:effectLst/>
                        </a:rPr>
                        <a:t>PR_NO</a:t>
                      </a:r>
                      <a:r>
                        <a:rPr lang="zh-TW" sz="1500" kern="0" dirty="0">
                          <a:solidFill>
                            <a:schemeClr val="tx1"/>
                          </a:solidFill>
                          <a:effectLst/>
                        </a:rPr>
                        <a:t>第一碼），若是</a:t>
                      </a:r>
                      <a:r>
                        <a:rPr lang="en-US" sz="1500" kern="0" dirty="0" err="1">
                          <a:solidFill>
                            <a:schemeClr val="tx1"/>
                          </a:solidFill>
                          <a:effectLst/>
                        </a:rPr>
                        <a:t>Restech</a:t>
                      </a:r>
                      <a:r>
                        <a:rPr lang="zh-TW" sz="1500" kern="0" dirty="0">
                          <a:solidFill>
                            <a:schemeClr val="tx1"/>
                          </a:solidFill>
                          <a:effectLst/>
                        </a:rPr>
                        <a:t>或是其他單位</a:t>
                      </a:r>
                      <a:r>
                        <a:rPr lang="en-US" sz="1500" kern="0" dirty="0" err="1">
                          <a:solidFill>
                            <a:schemeClr val="tx1"/>
                          </a:solidFill>
                          <a:effectLst/>
                        </a:rPr>
                        <a:t>Restech</a:t>
                      </a:r>
                      <a:r>
                        <a:rPr lang="zh-TW" sz="1500" kern="0" dirty="0">
                          <a:solidFill>
                            <a:schemeClr val="tx1"/>
                          </a:solidFill>
                          <a:effectLst/>
                        </a:rPr>
                        <a:t>放到</a:t>
                      </a:r>
                      <a:r>
                        <a:rPr lang="en-US" sz="1500" kern="0" dirty="0">
                          <a:solidFill>
                            <a:schemeClr val="tx1"/>
                          </a:solidFill>
                          <a:effectLst/>
                        </a:rPr>
                        <a:t>(</a:t>
                      </a:r>
                      <a:r>
                        <a:rPr lang="en-US" sz="1500" u="sng" kern="0" dirty="0" err="1">
                          <a:solidFill>
                            <a:schemeClr val="tx1"/>
                          </a:solidFill>
                          <a:effectLst/>
                        </a:rPr>
                        <a:t>ftpgateway</a:t>
                      </a:r>
                      <a:r>
                        <a:rPr lang="en-US" sz="1500" u="sng" kern="0" dirty="0">
                          <a:solidFill>
                            <a:schemeClr val="tx1"/>
                          </a:solidFill>
                          <a:effectLst/>
                        </a:rPr>
                        <a:t>\out\YYYYMMDD\Gerald filename\</a:t>
                      </a:r>
                      <a:r>
                        <a:rPr lang="en-US" sz="1500" kern="0" dirty="0">
                          <a:solidFill>
                            <a:schemeClr val="tx1"/>
                          </a:solidFill>
                          <a:effectLst/>
                        </a:rPr>
                        <a:t>)</a:t>
                      </a:r>
                      <a:endParaRPr lang="zh-TW" sz="1500" kern="100" dirty="0">
                        <a:solidFill>
                          <a:schemeClr val="tx1"/>
                        </a:solidFill>
                        <a:effectLst/>
                      </a:endParaRPr>
                    </a:p>
                    <a:p>
                      <a:pPr>
                        <a:spcAft>
                          <a:spcPts val="0"/>
                        </a:spcAft>
                      </a:pPr>
                      <a:r>
                        <a:rPr lang="en-US" sz="1500" kern="0" dirty="0">
                          <a:solidFill>
                            <a:schemeClr val="tx1"/>
                          </a:solidFill>
                          <a:effectLst/>
                        </a:rPr>
                        <a:t> </a:t>
                      </a:r>
                      <a:endParaRPr lang="zh-TW" sz="1500" kern="100" dirty="0">
                        <a:solidFill>
                          <a:schemeClr val="tx1"/>
                        </a:solidFill>
                        <a:effectLst/>
                        <a:latin typeface="Times New Roman"/>
                        <a:ea typeface="標楷體"/>
                        <a:cs typeface="Times New Roman"/>
                      </a:endParaRPr>
                    </a:p>
                  </a:txBody>
                  <a:tcPr marL="68580" marR="68580" marT="0" marB="0">
                    <a:solidFill>
                      <a:schemeClr val="bg1">
                        <a:lumMod val="75000"/>
                      </a:schemeClr>
                    </a:solidFill>
                  </a:tcPr>
                </a:tc>
                <a:tc>
                  <a:txBody>
                    <a:bodyPr/>
                    <a:lstStyle/>
                    <a:p>
                      <a:pPr>
                        <a:spcAft>
                          <a:spcPts val="0"/>
                        </a:spcAft>
                      </a:pPr>
                      <a:r>
                        <a:rPr lang="en-US" sz="1500" kern="0" dirty="0">
                          <a:solidFill>
                            <a:schemeClr val="tx1"/>
                          </a:solidFill>
                          <a:effectLst/>
                        </a:rPr>
                        <a:t> </a:t>
                      </a:r>
                      <a:endParaRPr lang="zh-TW" sz="1500" kern="100" dirty="0">
                        <a:solidFill>
                          <a:schemeClr val="tx1"/>
                        </a:solidFill>
                        <a:effectLst/>
                        <a:latin typeface="Times New Roman"/>
                        <a:ea typeface="標楷體"/>
                        <a:cs typeface="Times New Roman"/>
                      </a:endParaRPr>
                    </a:p>
                  </a:txBody>
                  <a:tcPr marL="68580" marR="68580" marT="0" marB="0">
                    <a:solidFill>
                      <a:schemeClr val="bg1">
                        <a:lumMod val="75000"/>
                      </a:schemeClr>
                    </a:solidFill>
                  </a:tcPr>
                </a:tc>
              </a:tr>
              <a:tr h="0">
                <a:tc>
                  <a:txBody>
                    <a:bodyPr/>
                    <a:lstStyle/>
                    <a:p>
                      <a:pPr>
                        <a:spcAft>
                          <a:spcPts val="0"/>
                        </a:spcAft>
                      </a:pPr>
                      <a:r>
                        <a:rPr lang="zh-TW" sz="1500" kern="0">
                          <a:effectLst/>
                        </a:rPr>
                        <a:t>排程五</a:t>
                      </a:r>
                      <a:endParaRPr lang="zh-TW" sz="1500" kern="100">
                        <a:effectLst/>
                        <a:latin typeface="Times New Roman"/>
                        <a:ea typeface="標楷體"/>
                        <a:cs typeface="Times New Roman"/>
                      </a:endParaRPr>
                    </a:p>
                  </a:txBody>
                  <a:tcPr marL="68580" marR="68580" marT="0" marB="0">
                    <a:solidFill>
                      <a:schemeClr val="tx2">
                        <a:lumMod val="60000"/>
                        <a:lumOff val="40000"/>
                      </a:schemeClr>
                    </a:solidFill>
                  </a:tcPr>
                </a:tc>
                <a:tc>
                  <a:txBody>
                    <a:bodyPr/>
                    <a:lstStyle/>
                    <a:p>
                      <a:pPr>
                        <a:spcAft>
                          <a:spcPts val="0"/>
                        </a:spcAft>
                      </a:pPr>
                      <a:r>
                        <a:rPr lang="zh-TW" sz="1500" kern="0">
                          <a:effectLst/>
                        </a:rPr>
                        <a:t>寄送</a:t>
                      </a:r>
                      <a:r>
                        <a:rPr lang="en-US" sz="1500" kern="0">
                          <a:effectLst/>
                        </a:rPr>
                        <a:t>Quick look</a:t>
                      </a:r>
                      <a:r>
                        <a:rPr lang="zh-TW" sz="1500" kern="0">
                          <a:effectLst/>
                        </a:rPr>
                        <a:t>檔，利用</a:t>
                      </a:r>
                      <a:r>
                        <a:rPr lang="en-US" sz="1500" kern="0">
                          <a:effectLst/>
                        </a:rPr>
                        <a:t>Greald name</a:t>
                      </a:r>
                      <a:r>
                        <a:rPr lang="zh-TW" sz="1500" kern="0">
                          <a:effectLst/>
                        </a:rPr>
                        <a:t>去抓取營運系統</a:t>
                      </a:r>
                      <a:r>
                        <a:rPr lang="en-US" sz="1500" kern="0">
                          <a:effectLst/>
                        </a:rPr>
                        <a:t>quick look</a:t>
                      </a:r>
                      <a:r>
                        <a:rPr lang="zh-TW" sz="1500" kern="0">
                          <a:effectLst/>
                        </a:rPr>
                        <a:t>檔</a:t>
                      </a:r>
                      <a:r>
                        <a:rPr lang="en-US" sz="1500" kern="0">
                          <a:effectLst/>
                        </a:rPr>
                        <a:t>(KMZ)</a:t>
                      </a:r>
                      <a:endParaRPr lang="zh-TW" sz="1500" kern="100">
                        <a:effectLst/>
                        <a:latin typeface="Times New Roman"/>
                        <a:ea typeface="標楷體"/>
                        <a:cs typeface="Times New Roman"/>
                      </a:endParaRPr>
                    </a:p>
                  </a:txBody>
                  <a:tcPr marL="68580" marR="68580" marT="0" marB="0">
                    <a:solidFill>
                      <a:schemeClr val="tx2">
                        <a:lumMod val="60000"/>
                        <a:lumOff val="40000"/>
                      </a:schemeClr>
                    </a:solidFill>
                  </a:tcPr>
                </a:tc>
                <a:tc>
                  <a:txBody>
                    <a:bodyPr/>
                    <a:lstStyle/>
                    <a:p>
                      <a:pPr>
                        <a:spcAft>
                          <a:spcPts val="0"/>
                        </a:spcAft>
                      </a:pPr>
                      <a:r>
                        <a:rPr lang="en-US" sz="1500" kern="0" dirty="0">
                          <a:effectLst/>
                        </a:rPr>
                        <a:t> </a:t>
                      </a:r>
                      <a:endParaRPr lang="zh-TW" sz="1500" kern="100" dirty="0">
                        <a:effectLst/>
                        <a:latin typeface="Times New Roman"/>
                        <a:ea typeface="標楷體"/>
                        <a:cs typeface="Times New Roman"/>
                      </a:endParaRPr>
                    </a:p>
                  </a:txBody>
                  <a:tcPr marL="68580" marR="68580" marT="0" marB="0">
                    <a:solidFill>
                      <a:schemeClr val="tx2">
                        <a:lumMod val="60000"/>
                        <a:lumOff val="40000"/>
                      </a:schemeClr>
                    </a:solidFill>
                  </a:tcPr>
                </a:tc>
              </a:tr>
            </a:tbl>
          </a:graphicData>
        </a:graphic>
      </p:graphicFrame>
    </p:spTree>
    <p:extLst>
      <p:ext uri="{BB962C8B-B14F-4D97-AF65-F5344CB8AC3E}">
        <p14:creationId xmlns:p14="http://schemas.microsoft.com/office/powerpoint/2010/main" val="1639522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訂單範圍客製化設定</a:t>
            </a:r>
            <a:endParaRPr lang="zh-TW" altLang="en-US" dirty="0"/>
          </a:p>
        </p:txBody>
      </p:sp>
      <p:sp>
        <p:nvSpPr>
          <p:cNvPr id="3" name="內容版面配置區 2"/>
          <p:cNvSpPr>
            <a:spLocks noGrp="1"/>
          </p:cNvSpPr>
          <p:nvPr>
            <p:ph idx="1"/>
          </p:nvPr>
        </p:nvSpPr>
        <p:spPr>
          <a:xfrm>
            <a:off x="467544" y="1340768"/>
            <a:ext cx="8229600" cy="4525963"/>
          </a:xfrm>
        </p:spPr>
        <p:txBody>
          <a:bodyPr>
            <a:normAutofit/>
          </a:bodyPr>
          <a:lstStyle/>
          <a:p>
            <a:r>
              <a:rPr lang="zh-TW" altLang="en-US" sz="2400" dirty="0" smtClean="0"/>
              <a:t>可</a:t>
            </a:r>
            <a:r>
              <a:rPr lang="zh-TW" altLang="zh-TW" sz="2400" dirty="0" smtClean="0"/>
              <a:t>針對使用者設定拍攝範圍</a:t>
            </a:r>
            <a:r>
              <a:rPr lang="zh-TW" altLang="zh-TW" sz="2400" dirty="0"/>
              <a:t>，進行客製化的規範與</a:t>
            </a:r>
            <a:r>
              <a:rPr lang="zh-TW" altLang="zh-TW" sz="2400" dirty="0" smtClean="0"/>
              <a:t>限制</a:t>
            </a:r>
            <a:endParaRPr lang="en-US" altLang="zh-TW" sz="2400" dirty="0" smtClean="0"/>
          </a:p>
          <a:p>
            <a:r>
              <a:rPr lang="zh-TW" altLang="zh-TW" sz="2400" dirty="0"/>
              <a:t>每個帳號可允許拍攝的幾何空間範圍</a:t>
            </a:r>
            <a:endParaRPr lang="zh-TW" altLang="en-US" sz="24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17</a:t>
            </a:fld>
            <a:endParaRPr lang="zh-TW" altLang="en-US"/>
          </a:p>
        </p:txBody>
      </p:sp>
      <p:pic>
        <p:nvPicPr>
          <p:cNvPr id="5" name="圖片 4"/>
          <p:cNvPicPr/>
          <p:nvPr/>
        </p:nvPicPr>
        <p:blipFill>
          <a:blip r:embed="rId2"/>
          <a:stretch>
            <a:fillRect/>
          </a:stretch>
        </p:blipFill>
        <p:spPr>
          <a:xfrm>
            <a:off x="2390056" y="2276872"/>
            <a:ext cx="6048672" cy="4434840"/>
          </a:xfrm>
          <a:prstGeom prst="rect">
            <a:avLst/>
          </a:prstGeom>
        </p:spPr>
      </p:pic>
      <p:pic>
        <p:nvPicPr>
          <p:cNvPr id="6" name="圖片 5"/>
          <p:cNvPicPr/>
          <p:nvPr/>
        </p:nvPicPr>
        <p:blipFill>
          <a:blip r:embed="rId3"/>
          <a:stretch>
            <a:fillRect/>
          </a:stretch>
        </p:blipFill>
        <p:spPr>
          <a:xfrm>
            <a:off x="5127692" y="3068960"/>
            <a:ext cx="2051720" cy="864096"/>
          </a:xfrm>
          <a:prstGeom prst="rect">
            <a:avLst/>
          </a:prstGeom>
          <a:ln w="6350">
            <a:solidFill>
              <a:schemeClr val="tx1"/>
            </a:solidFill>
          </a:ln>
        </p:spPr>
      </p:pic>
    </p:spTree>
    <p:extLst>
      <p:ext uri="{BB962C8B-B14F-4D97-AF65-F5344CB8AC3E}">
        <p14:creationId xmlns:p14="http://schemas.microsoft.com/office/powerpoint/2010/main" val="3726104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主動通知</a:t>
            </a:r>
            <a:endParaRPr lang="zh-TW" altLang="en-US" dirty="0"/>
          </a:p>
        </p:txBody>
      </p:sp>
      <p:sp>
        <p:nvSpPr>
          <p:cNvPr id="3" name="內容版面配置區 2"/>
          <p:cNvSpPr>
            <a:spLocks noGrp="1"/>
          </p:cNvSpPr>
          <p:nvPr>
            <p:ph idx="1"/>
          </p:nvPr>
        </p:nvSpPr>
        <p:spPr/>
        <p:txBody>
          <a:bodyPr/>
          <a:lstStyle/>
          <a:p>
            <a:r>
              <a:rPr lang="zh-TW" altLang="en-US" dirty="0" smtClean="0"/>
              <a:t>送出</a:t>
            </a:r>
            <a:r>
              <a:rPr lang="zh-TW" altLang="en-US" dirty="0"/>
              <a:t>拍攝訂單</a:t>
            </a:r>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18</a:t>
            </a:fld>
            <a:endParaRPr lang="zh-TW" altLang="en-US"/>
          </a:p>
        </p:txBody>
      </p:sp>
      <p:pic>
        <p:nvPicPr>
          <p:cNvPr id="5" name="圖片 4"/>
          <p:cNvPicPr/>
          <p:nvPr/>
        </p:nvPicPr>
        <p:blipFill rotWithShape="1">
          <a:blip r:embed="rId2"/>
          <a:srcRect r="8029"/>
          <a:stretch/>
        </p:blipFill>
        <p:spPr bwMode="auto">
          <a:xfrm>
            <a:off x="179512" y="2348880"/>
            <a:ext cx="4848860" cy="4181475"/>
          </a:xfrm>
          <a:prstGeom prst="rect">
            <a:avLst/>
          </a:prstGeom>
          <a:ln>
            <a:noFill/>
          </a:ln>
          <a:extLst>
            <a:ext uri="{53640926-AAD7-44D8-BBD7-CCE9431645EC}">
              <a14:shadowObscured xmlns:a14="http://schemas.microsoft.com/office/drawing/2010/main"/>
            </a:ext>
          </a:extLst>
        </p:spPr>
      </p:pic>
      <p:pic>
        <p:nvPicPr>
          <p:cNvPr id="6" name="圖片 5"/>
          <p:cNvPicPr/>
          <p:nvPr/>
        </p:nvPicPr>
        <p:blipFill rotWithShape="1">
          <a:blip r:embed="rId3"/>
          <a:srcRect r="60311" b="3166"/>
          <a:stretch/>
        </p:blipFill>
        <p:spPr bwMode="auto">
          <a:xfrm>
            <a:off x="4822190" y="692696"/>
            <a:ext cx="4321810" cy="4427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046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主動通知</a:t>
            </a:r>
            <a:endParaRPr lang="zh-TW" altLang="en-US" dirty="0"/>
          </a:p>
        </p:txBody>
      </p:sp>
      <p:sp>
        <p:nvSpPr>
          <p:cNvPr id="3" name="內容版面配置區 2"/>
          <p:cNvSpPr>
            <a:spLocks noGrp="1"/>
          </p:cNvSpPr>
          <p:nvPr>
            <p:ph idx="1"/>
          </p:nvPr>
        </p:nvSpPr>
        <p:spPr/>
        <p:txBody>
          <a:bodyPr/>
          <a:lstStyle/>
          <a:p>
            <a:r>
              <a:rPr lang="zh-TW" altLang="en-US" dirty="0" smtClean="0"/>
              <a:t>取消拍攝</a:t>
            </a:r>
            <a:r>
              <a:rPr lang="zh-TW" altLang="en-US" dirty="0"/>
              <a:t>訂單</a:t>
            </a:r>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19</a:t>
            </a:fld>
            <a:endParaRPr lang="zh-TW" altLang="en-US"/>
          </a:p>
        </p:txBody>
      </p:sp>
      <p:pic>
        <p:nvPicPr>
          <p:cNvPr id="7" name="圖片 6"/>
          <p:cNvPicPr/>
          <p:nvPr/>
        </p:nvPicPr>
        <p:blipFill rotWithShape="1">
          <a:blip r:embed="rId2"/>
          <a:srcRect r="24450"/>
          <a:stretch/>
        </p:blipFill>
        <p:spPr bwMode="auto">
          <a:xfrm>
            <a:off x="2579052" y="2348880"/>
            <a:ext cx="4657244" cy="42484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6485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資料庫圖表 14"/>
          <p:cNvGraphicFramePr/>
          <p:nvPr>
            <p:extLst>
              <p:ext uri="{D42A27DB-BD31-4B8C-83A1-F6EECF244321}">
                <p14:modId xmlns:p14="http://schemas.microsoft.com/office/powerpoint/2010/main" val="1308889061"/>
              </p:ext>
            </p:extLst>
          </p:nvPr>
        </p:nvGraphicFramePr>
        <p:xfrm>
          <a:off x="539552" y="260648"/>
          <a:ext cx="8215370" cy="6175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a:xfrm>
            <a:off x="457200" y="332656"/>
            <a:ext cx="8229600" cy="720080"/>
          </a:xfrm>
        </p:spPr>
        <p:txBody>
          <a:bodyPr>
            <a:normAutofit/>
          </a:bodyPr>
          <a:lstStyle/>
          <a:p>
            <a:r>
              <a:rPr lang="zh-TW" altLang="en-US" sz="4000" dirty="0" smtClean="0"/>
              <a:t>簡報大綱</a:t>
            </a:r>
            <a:endParaRPr lang="zh-TW" altLang="en-US" sz="4000" dirty="0"/>
          </a:p>
        </p:txBody>
      </p:sp>
      <p:sp>
        <p:nvSpPr>
          <p:cNvPr id="17" name="投影片編號版面配置區 9"/>
          <p:cNvSpPr>
            <a:spLocks noGrp="1"/>
          </p:cNvSpPr>
          <p:nvPr>
            <p:ph type="sldNum" sz="quarter" idx="12"/>
          </p:nvPr>
        </p:nvSpPr>
        <p:spPr/>
        <p:txBody>
          <a:bodyPr/>
          <a:lstStyle/>
          <a:p>
            <a:fld id="{FB4EB710-2B2E-4556-9894-96124F0CAA47}" type="slidenum">
              <a:rPr lang="zh-TW" altLang="en-US" smtClean="0"/>
              <a:pPr/>
              <a:t>2</a:t>
            </a:fld>
            <a:endParaRPr lang="zh-TW" altLang="en-US" dirty="0"/>
          </a:p>
        </p:txBody>
      </p:sp>
      <p:grpSp>
        <p:nvGrpSpPr>
          <p:cNvPr id="3" name="群組 6"/>
          <p:cNvGrpSpPr/>
          <p:nvPr/>
        </p:nvGrpSpPr>
        <p:grpSpPr>
          <a:xfrm>
            <a:off x="357190" y="836712"/>
            <a:ext cx="8296300" cy="285752"/>
            <a:chOff x="357190" y="1000108"/>
            <a:chExt cx="8296300" cy="285752"/>
          </a:xfrm>
        </p:grpSpPr>
        <p:grpSp>
          <p:nvGrpSpPr>
            <p:cNvPr id="4" name="群組 7"/>
            <p:cNvGrpSpPr/>
            <p:nvPr/>
          </p:nvGrpSpPr>
          <p:grpSpPr>
            <a:xfrm>
              <a:off x="357190" y="1000108"/>
              <a:ext cx="8143900" cy="214314"/>
              <a:chOff x="357190" y="1000108"/>
              <a:chExt cx="8143900" cy="214314"/>
            </a:xfrm>
          </p:grpSpPr>
          <p:cxnSp>
            <p:nvCxnSpPr>
              <p:cNvPr id="13" name="直線接點 12"/>
              <p:cNvCxnSpPr/>
              <p:nvPr/>
            </p:nvCxnSpPr>
            <p:spPr>
              <a:xfrm>
                <a:off x="357190" y="1214422"/>
                <a:ext cx="8143900" cy="0"/>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072462" y="1000108"/>
                <a:ext cx="428628" cy="214314"/>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8"/>
            <p:cNvGrpSpPr/>
            <p:nvPr/>
          </p:nvGrpSpPr>
          <p:grpSpPr>
            <a:xfrm>
              <a:off x="509590" y="1071546"/>
              <a:ext cx="8143900" cy="214314"/>
              <a:chOff x="357190" y="1000108"/>
              <a:chExt cx="8143900" cy="214314"/>
            </a:xfrm>
          </p:grpSpPr>
          <p:cxnSp>
            <p:nvCxnSpPr>
              <p:cNvPr id="11" name="直線接點 10"/>
              <p:cNvCxnSpPr/>
              <p:nvPr/>
            </p:nvCxnSpPr>
            <p:spPr>
              <a:xfrm>
                <a:off x="357190" y="1214422"/>
                <a:ext cx="8143900" cy="0"/>
              </a:xfrm>
              <a:prstGeom prst="line">
                <a:avLst/>
              </a:prstGeom>
              <a:ln w="254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072462" y="1000108"/>
                <a:ext cx="428628" cy="214314"/>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9" name="文字方塊 8"/>
          <p:cNvSpPr txBox="1"/>
          <p:nvPr/>
        </p:nvSpPr>
        <p:spPr>
          <a:xfrm>
            <a:off x="1763688" y="3429000"/>
            <a:ext cx="184731" cy="369332"/>
          </a:xfrm>
          <a:prstGeom prst="rect">
            <a:avLst/>
          </a:prstGeom>
          <a:noFill/>
        </p:spPr>
        <p:txBody>
          <a:bodyPr wrap="none" rtlCol="0">
            <a:spAutoFit/>
          </a:bodyPr>
          <a:lstStyle/>
          <a:p>
            <a:endParaRPr lang="zh-TW" altLang="en-US" dirty="0"/>
          </a:p>
        </p:txBody>
      </p:sp>
      <p:grpSp>
        <p:nvGrpSpPr>
          <p:cNvPr id="19" name="Group 24"/>
          <p:cNvGrpSpPr>
            <a:grpSpLocks/>
          </p:cNvGrpSpPr>
          <p:nvPr/>
        </p:nvGrpSpPr>
        <p:grpSpPr bwMode="auto">
          <a:xfrm>
            <a:off x="2309467" y="4437232"/>
            <a:ext cx="5486400" cy="1080000"/>
            <a:chOff x="1200" y="2778"/>
            <a:chExt cx="3456" cy="774"/>
          </a:xfrm>
        </p:grpSpPr>
        <p:sp>
          <p:nvSpPr>
            <p:cNvPr id="20" name="AutoShape 25"/>
            <p:cNvSpPr>
              <a:spLocks noChangeArrowheads="1"/>
            </p:cNvSpPr>
            <p:nvPr/>
          </p:nvSpPr>
          <p:spPr bwMode="gray">
            <a:xfrm>
              <a:off x="1200" y="2778"/>
              <a:ext cx="3456" cy="774"/>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21" name="AutoShape 26"/>
            <p:cNvSpPr>
              <a:spLocks noChangeArrowheads="1"/>
            </p:cNvSpPr>
            <p:nvPr/>
          </p:nvSpPr>
          <p:spPr bwMode="gray">
            <a:xfrm>
              <a:off x="1276" y="2849"/>
              <a:ext cx="666" cy="633"/>
            </a:xfrm>
            <a:prstGeom prst="roundRect">
              <a:avLst>
                <a:gd name="adj" fmla="val 11921"/>
              </a:avLst>
            </a:prstGeom>
            <a:gradFill rotWithShape="1">
              <a:gsLst>
                <a:gs pos="0">
                  <a:schemeClr val="folHlink"/>
                </a:gs>
                <a:gs pos="100000">
                  <a:schemeClr val="folHlink">
                    <a:gamma/>
                    <a:shade val="69804"/>
                    <a:invGamma/>
                  </a:schemeClr>
                </a:gs>
              </a:gsLst>
              <a:lin ang="5400000" scaled="1"/>
            </a:gradFill>
            <a:ln w="38100">
              <a:solidFill>
                <a:srgbClr val="FEFEFE"/>
              </a:solidFill>
              <a:round/>
              <a:headEnd/>
              <a:tailEnd/>
            </a:ln>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22" name="Freeform 27"/>
            <p:cNvSpPr>
              <a:spLocks/>
            </p:cNvSpPr>
            <p:nvPr/>
          </p:nvSpPr>
          <p:spPr bwMode="gray">
            <a:xfrm>
              <a:off x="1317" y="2889"/>
              <a:ext cx="333" cy="31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54510"/>
                    <a:invGamma/>
                  </a:schemeClr>
                </a:gs>
                <a:gs pos="50000">
                  <a:schemeClr val="folHlink">
                    <a:alpha val="0"/>
                  </a:schemeClr>
                </a:gs>
                <a:gs pos="100000">
                  <a:schemeClr val="folHlink">
                    <a:gamma/>
                    <a:tint val="54510"/>
                    <a:invGamma/>
                  </a:schemeClr>
                </a:gs>
              </a:gsLst>
              <a:lin ang="2700000" scaled="1"/>
            </a:gradFill>
            <a:ln w="0">
              <a:noFill/>
              <a:prstDash val="solid"/>
              <a:round/>
              <a:headEnd/>
              <a:tailEnd/>
            </a:ln>
          </p:spPr>
          <p:txBody>
            <a:bodyPr/>
            <a:lstStyle/>
            <a:p>
              <a:pPr fontAlgn="auto">
                <a:spcBef>
                  <a:spcPts val="0"/>
                </a:spcBef>
                <a:spcAft>
                  <a:spcPts val="0"/>
                </a:spcAft>
                <a:defRPr/>
              </a:pPr>
              <a:endParaRPr kumimoji="0" lang="zh-TW" altLang="en-US">
                <a:latin typeface="+mn-lt"/>
                <a:ea typeface="新細明體" charset="-120"/>
              </a:endParaRPr>
            </a:p>
          </p:txBody>
        </p:sp>
      </p:grpSp>
      <p:grpSp>
        <p:nvGrpSpPr>
          <p:cNvPr id="23" name="Group 28"/>
          <p:cNvGrpSpPr>
            <a:grpSpLocks/>
          </p:cNvGrpSpPr>
          <p:nvPr/>
        </p:nvGrpSpPr>
        <p:grpSpPr bwMode="auto">
          <a:xfrm>
            <a:off x="2309467" y="2997072"/>
            <a:ext cx="5486400" cy="1080000"/>
            <a:chOff x="1200" y="1912"/>
            <a:chExt cx="3456" cy="774"/>
          </a:xfrm>
        </p:grpSpPr>
        <p:sp>
          <p:nvSpPr>
            <p:cNvPr id="24" name="AutoShape 29"/>
            <p:cNvSpPr>
              <a:spLocks noChangeArrowheads="1"/>
            </p:cNvSpPr>
            <p:nvPr/>
          </p:nvSpPr>
          <p:spPr bwMode="gray">
            <a:xfrm>
              <a:off x="1200" y="1912"/>
              <a:ext cx="3456" cy="774"/>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25" name="AutoShape 30"/>
            <p:cNvSpPr>
              <a:spLocks noChangeArrowheads="1"/>
            </p:cNvSpPr>
            <p:nvPr/>
          </p:nvSpPr>
          <p:spPr bwMode="gray">
            <a:xfrm>
              <a:off x="1276" y="1983"/>
              <a:ext cx="666" cy="633"/>
            </a:xfrm>
            <a:prstGeom prst="roundRect">
              <a:avLst>
                <a:gd name="adj" fmla="val 11921"/>
              </a:avLst>
            </a:prstGeom>
            <a:gradFill rotWithShape="1">
              <a:gsLst>
                <a:gs pos="0">
                  <a:schemeClr val="accent2"/>
                </a:gs>
                <a:gs pos="100000">
                  <a:schemeClr val="accent2">
                    <a:gamma/>
                    <a:shade val="69804"/>
                    <a:invGamma/>
                  </a:schemeClr>
                </a:gs>
              </a:gsLst>
              <a:lin ang="5400000" scaled="1"/>
            </a:gradFill>
            <a:ln w="38100">
              <a:solidFill>
                <a:srgbClr val="FEFEFE"/>
              </a:solidFill>
              <a:round/>
              <a:headEnd/>
              <a:tailEnd/>
            </a:ln>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26" name="Freeform 31"/>
            <p:cNvSpPr>
              <a:spLocks/>
            </p:cNvSpPr>
            <p:nvPr/>
          </p:nvSpPr>
          <p:spPr bwMode="gray">
            <a:xfrm>
              <a:off x="1317" y="2028"/>
              <a:ext cx="333" cy="31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54510"/>
                    <a:invGamma/>
                  </a:schemeClr>
                </a:gs>
                <a:gs pos="50000">
                  <a:schemeClr val="accent2">
                    <a:alpha val="0"/>
                  </a:schemeClr>
                </a:gs>
                <a:gs pos="100000">
                  <a:schemeClr val="accent2">
                    <a:gamma/>
                    <a:tint val="54510"/>
                    <a:invGamma/>
                  </a:schemeClr>
                </a:gs>
              </a:gsLst>
              <a:lin ang="2700000" scaled="1"/>
            </a:gradFill>
            <a:ln w="0">
              <a:noFill/>
              <a:prstDash val="solid"/>
              <a:round/>
              <a:headEnd/>
              <a:tailEnd/>
            </a:ln>
          </p:spPr>
          <p:txBody>
            <a:bodyPr/>
            <a:lstStyle/>
            <a:p>
              <a:pPr fontAlgn="auto">
                <a:spcBef>
                  <a:spcPts val="0"/>
                </a:spcBef>
                <a:spcAft>
                  <a:spcPts val="0"/>
                </a:spcAft>
                <a:defRPr/>
              </a:pPr>
              <a:endParaRPr kumimoji="0" lang="zh-TW" altLang="en-US">
                <a:latin typeface="+mn-lt"/>
                <a:ea typeface="新細明體" charset="-120"/>
              </a:endParaRPr>
            </a:p>
          </p:txBody>
        </p:sp>
      </p:grpSp>
      <p:grpSp>
        <p:nvGrpSpPr>
          <p:cNvPr id="27" name="Group 32"/>
          <p:cNvGrpSpPr>
            <a:grpSpLocks/>
          </p:cNvGrpSpPr>
          <p:nvPr/>
        </p:nvGrpSpPr>
        <p:grpSpPr bwMode="auto">
          <a:xfrm>
            <a:off x="2309467" y="1539967"/>
            <a:ext cx="5486400" cy="1080000"/>
            <a:chOff x="1200" y="1056"/>
            <a:chExt cx="3456" cy="774"/>
          </a:xfrm>
        </p:grpSpPr>
        <p:sp>
          <p:nvSpPr>
            <p:cNvPr id="28" name="AutoShape 33"/>
            <p:cNvSpPr>
              <a:spLocks noChangeArrowheads="1"/>
            </p:cNvSpPr>
            <p:nvPr/>
          </p:nvSpPr>
          <p:spPr bwMode="gray">
            <a:xfrm>
              <a:off x="1200" y="1056"/>
              <a:ext cx="3456" cy="774"/>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29" name="AutoShape 34"/>
            <p:cNvSpPr>
              <a:spLocks noChangeArrowheads="1"/>
            </p:cNvSpPr>
            <p:nvPr/>
          </p:nvSpPr>
          <p:spPr bwMode="gray">
            <a:xfrm>
              <a:off x="1276" y="1128"/>
              <a:ext cx="666" cy="63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rgbClr val="FEFEFE"/>
              </a:solidFill>
              <a:round/>
              <a:headEnd/>
              <a:tailEnd/>
            </a:ln>
            <a:effectLst/>
          </p:spPr>
          <p:txBody>
            <a:bodyPr wrap="none" anchor="ctr"/>
            <a:lstStyle/>
            <a:p>
              <a:pPr fontAlgn="auto">
                <a:spcBef>
                  <a:spcPts val="0"/>
                </a:spcBef>
                <a:spcAft>
                  <a:spcPts val="0"/>
                </a:spcAft>
                <a:defRPr/>
              </a:pPr>
              <a:endParaRPr kumimoji="0" lang="zh-TW" altLang="en-US">
                <a:latin typeface="+mn-lt"/>
                <a:ea typeface="新細明體" charset="-120"/>
              </a:endParaRPr>
            </a:p>
          </p:txBody>
        </p:sp>
        <p:sp>
          <p:nvSpPr>
            <p:cNvPr id="30" name="Freeform 35"/>
            <p:cNvSpPr>
              <a:spLocks/>
            </p:cNvSpPr>
            <p:nvPr/>
          </p:nvSpPr>
          <p:spPr bwMode="gray">
            <a:xfrm>
              <a:off x="1317" y="1168"/>
              <a:ext cx="333" cy="31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fontAlgn="auto">
                <a:spcBef>
                  <a:spcPts val="0"/>
                </a:spcBef>
                <a:spcAft>
                  <a:spcPts val="0"/>
                </a:spcAft>
                <a:defRPr/>
              </a:pPr>
              <a:endParaRPr kumimoji="0" lang="zh-TW" altLang="en-US">
                <a:latin typeface="+mn-lt"/>
                <a:ea typeface="新細明體" charset="-120"/>
              </a:endParaRPr>
            </a:p>
          </p:txBody>
        </p:sp>
      </p:grpSp>
      <p:sp>
        <p:nvSpPr>
          <p:cNvPr id="31" name="Text Box 36"/>
          <p:cNvSpPr txBox="1">
            <a:spLocks noChangeArrowheads="1"/>
          </p:cNvSpPr>
          <p:nvPr/>
        </p:nvSpPr>
        <p:spPr bwMode="gray">
          <a:xfrm>
            <a:off x="2750311" y="1770873"/>
            <a:ext cx="394660" cy="523220"/>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lang="en-US" altLang="zh-CN" sz="2800" dirty="0">
                <a:solidFill>
                  <a:srgbClr val="FFFFFF"/>
                </a:solidFill>
                <a:effectLst>
                  <a:outerShdw blurRad="38100" dist="38100" dir="2700000" algn="tl">
                    <a:srgbClr val="C0C0C0"/>
                  </a:outerShdw>
                </a:effectLst>
                <a:ea typeface="宋体" pitchFamily="2" charset="-122"/>
              </a:rPr>
              <a:t>1</a:t>
            </a:r>
            <a:endParaRPr kumimoji="0" lang="en-US" altLang="zh-CN" sz="2800" dirty="0">
              <a:solidFill>
                <a:srgbClr val="FFFFFF"/>
              </a:solidFill>
              <a:effectLst>
                <a:outerShdw blurRad="38100" dist="38100" dir="2700000" algn="tl">
                  <a:srgbClr val="C0C0C0"/>
                </a:outerShdw>
              </a:effectLst>
              <a:latin typeface="+mn-lt"/>
              <a:ea typeface="宋体" pitchFamily="2" charset="-122"/>
            </a:endParaRPr>
          </a:p>
        </p:txBody>
      </p:sp>
      <p:sp>
        <p:nvSpPr>
          <p:cNvPr id="32" name="Text Box 37"/>
          <p:cNvSpPr txBox="1">
            <a:spLocks noChangeArrowheads="1"/>
          </p:cNvSpPr>
          <p:nvPr/>
        </p:nvSpPr>
        <p:spPr bwMode="gray">
          <a:xfrm>
            <a:off x="3631853" y="1772617"/>
            <a:ext cx="4032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微軟正黑體" pitchFamily="34" charset="-120"/>
              </a:defRPr>
            </a:lvl1pPr>
            <a:lvl2pPr marL="742950" indent="-285750">
              <a:defRPr>
                <a:solidFill>
                  <a:schemeClr val="tx1"/>
                </a:solidFill>
                <a:latin typeface="Arial" pitchFamily="34" charset="0"/>
                <a:ea typeface="微軟正黑體" pitchFamily="34" charset="-120"/>
              </a:defRPr>
            </a:lvl2pPr>
            <a:lvl3pPr marL="1143000" indent="-228600">
              <a:defRPr>
                <a:solidFill>
                  <a:schemeClr val="tx1"/>
                </a:solidFill>
                <a:latin typeface="Arial" pitchFamily="34" charset="0"/>
                <a:ea typeface="微軟正黑體" pitchFamily="34" charset="-120"/>
              </a:defRPr>
            </a:lvl3pPr>
            <a:lvl4pPr marL="1600200" indent="-228600">
              <a:defRPr>
                <a:solidFill>
                  <a:schemeClr val="tx1"/>
                </a:solidFill>
                <a:latin typeface="Arial" pitchFamily="34" charset="0"/>
                <a:ea typeface="微軟正黑體" pitchFamily="34" charset="-120"/>
              </a:defRPr>
            </a:lvl4pPr>
            <a:lvl5pPr marL="2057400" indent="-228600">
              <a:defRPr>
                <a:solidFill>
                  <a:schemeClr val="tx1"/>
                </a:solidFill>
                <a:latin typeface="Arial" pitchFamily="34" charset="0"/>
                <a:ea typeface="微軟正黑體" pitchFamily="34" charset="-120"/>
              </a:defRPr>
            </a:lvl5pPr>
            <a:lvl6pPr marL="2514600" indent="-228600" fontAlgn="base">
              <a:spcBef>
                <a:spcPct val="0"/>
              </a:spcBef>
              <a:spcAft>
                <a:spcPct val="0"/>
              </a:spcAft>
              <a:defRPr>
                <a:solidFill>
                  <a:schemeClr val="tx1"/>
                </a:solidFill>
                <a:latin typeface="Arial" pitchFamily="34" charset="0"/>
                <a:ea typeface="微軟正黑體" pitchFamily="34" charset="-120"/>
              </a:defRPr>
            </a:lvl6pPr>
            <a:lvl7pPr marL="2971800" indent="-228600" fontAlgn="base">
              <a:spcBef>
                <a:spcPct val="0"/>
              </a:spcBef>
              <a:spcAft>
                <a:spcPct val="0"/>
              </a:spcAft>
              <a:defRPr>
                <a:solidFill>
                  <a:schemeClr val="tx1"/>
                </a:solidFill>
                <a:latin typeface="Arial" pitchFamily="34" charset="0"/>
                <a:ea typeface="微軟正黑體" pitchFamily="34" charset="-120"/>
              </a:defRPr>
            </a:lvl7pPr>
            <a:lvl8pPr marL="3429000" indent="-228600" fontAlgn="base">
              <a:spcBef>
                <a:spcPct val="0"/>
              </a:spcBef>
              <a:spcAft>
                <a:spcPct val="0"/>
              </a:spcAft>
              <a:defRPr>
                <a:solidFill>
                  <a:schemeClr val="tx1"/>
                </a:solidFill>
                <a:latin typeface="Arial" pitchFamily="34" charset="0"/>
                <a:ea typeface="微軟正黑體" pitchFamily="34" charset="-120"/>
              </a:defRPr>
            </a:lvl8pPr>
            <a:lvl9pPr marL="3886200" indent="-228600" fontAlgn="base">
              <a:spcBef>
                <a:spcPct val="0"/>
              </a:spcBef>
              <a:spcAft>
                <a:spcPct val="0"/>
              </a:spcAft>
              <a:defRPr>
                <a:solidFill>
                  <a:schemeClr val="tx1"/>
                </a:solidFill>
                <a:latin typeface="Arial" pitchFamily="34" charset="0"/>
                <a:ea typeface="微軟正黑體" pitchFamily="34" charset="-120"/>
              </a:defRPr>
            </a:lvl9pPr>
          </a:lstStyle>
          <a:p>
            <a:pPr eaLnBrk="0" hangingPunct="0"/>
            <a:r>
              <a:rPr lang="zh-TW" altLang="en-US" sz="3600" b="1" dirty="0">
                <a:solidFill>
                  <a:srgbClr val="000000"/>
                </a:solidFill>
                <a:latin typeface="Times New Roman" pitchFamily="18" charset="0"/>
                <a:cs typeface="Times New Roman" pitchFamily="18" charset="0"/>
              </a:rPr>
              <a:t>前言</a:t>
            </a:r>
            <a:endParaRPr lang="en-US" altLang="zh-CN" sz="3600" b="1" dirty="0">
              <a:solidFill>
                <a:srgbClr val="000000"/>
              </a:solidFill>
              <a:latin typeface="Times New Roman" pitchFamily="18" charset="0"/>
              <a:cs typeface="Times New Roman" pitchFamily="18" charset="0"/>
            </a:endParaRPr>
          </a:p>
        </p:txBody>
      </p:sp>
      <p:sp>
        <p:nvSpPr>
          <p:cNvPr id="33" name="Text Box 38"/>
          <p:cNvSpPr txBox="1">
            <a:spLocks noChangeArrowheads="1"/>
          </p:cNvSpPr>
          <p:nvPr/>
        </p:nvSpPr>
        <p:spPr bwMode="gray">
          <a:xfrm>
            <a:off x="2750311" y="3237231"/>
            <a:ext cx="394660" cy="523220"/>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kumimoji="0" lang="en-US" altLang="zh-CN" sz="2800" dirty="0" smtClean="0">
                <a:solidFill>
                  <a:srgbClr val="FFFFFF"/>
                </a:solidFill>
                <a:effectLst>
                  <a:outerShdw blurRad="38100" dist="38100" dir="2700000" algn="tl">
                    <a:srgbClr val="C0C0C0"/>
                  </a:outerShdw>
                </a:effectLst>
                <a:latin typeface="+mn-lt"/>
                <a:ea typeface="宋体" pitchFamily="2" charset="-122"/>
              </a:rPr>
              <a:t>2</a:t>
            </a:r>
            <a:endParaRPr kumimoji="0" lang="en-US" altLang="zh-CN" sz="2800" dirty="0">
              <a:solidFill>
                <a:srgbClr val="FFFFFF"/>
              </a:solidFill>
              <a:effectLst>
                <a:outerShdw blurRad="38100" dist="38100" dir="2700000" algn="tl">
                  <a:srgbClr val="C0C0C0"/>
                </a:outerShdw>
              </a:effectLst>
              <a:latin typeface="+mn-lt"/>
              <a:ea typeface="宋体" pitchFamily="2" charset="-122"/>
            </a:endParaRPr>
          </a:p>
        </p:txBody>
      </p:sp>
      <p:sp>
        <p:nvSpPr>
          <p:cNvPr id="34" name="Text Box 39"/>
          <p:cNvSpPr txBox="1">
            <a:spLocks noChangeArrowheads="1"/>
          </p:cNvSpPr>
          <p:nvPr/>
        </p:nvSpPr>
        <p:spPr bwMode="gray">
          <a:xfrm>
            <a:off x="3631853" y="3238975"/>
            <a:ext cx="4032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微軟正黑體" pitchFamily="34" charset="-120"/>
              </a:defRPr>
            </a:lvl1pPr>
            <a:lvl2pPr marL="742950" indent="-285750">
              <a:defRPr>
                <a:solidFill>
                  <a:schemeClr val="tx1"/>
                </a:solidFill>
                <a:latin typeface="Arial" pitchFamily="34" charset="0"/>
                <a:ea typeface="微軟正黑體" pitchFamily="34" charset="-120"/>
              </a:defRPr>
            </a:lvl2pPr>
            <a:lvl3pPr marL="1143000" indent="-228600">
              <a:defRPr>
                <a:solidFill>
                  <a:schemeClr val="tx1"/>
                </a:solidFill>
                <a:latin typeface="Arial" pitchFamily="34" charset="0"/>
                <a:ea typeface="微軟正黑體" pitchFamily="34" charset="-120"/>
              </a:defRPr>
            </a:lvl3pPr>
            <a:lvl4pPr marL="1600200" indent="-228600">
              <a:defRPr>
                <a:solidFill>
                  <a:schemeClr val="tx1"/>
                </a:solidFill>
                <a:latin typeface="Arial" pitchFamily="34" charset="0"/>
                <a:ea typeface="微軟正黑體" pitchFamily="34" charset="-120"/>
              </a:defRPr>
            </a:lvl4pPr>
            <a:lvl5pPr marL="2057400" indent="-228600">
              <a:defRPr>
                <a:solidFill>
                  <a:schemeClr val="tx1"/>
                </a:solidFill>
                <a:latin typeface="Arial" pitchFamily="34" charset="0"/>
                <a:ea typeface="微軟正黑體" pitchFamily="34" charset="-120"/>
              </a:defRPr>
            </a:lvl5pPr>
            <a:lvl6pPr marL="2514600" indent="-228600" fontAlgn="base">
              <a:spcBef>
                <a:spcPct val="0"/>
              </a:spcBef>
              <a:spcAft>
                <a:spcPct val="0"/>
              </a:spcAft>
              <a:defRPr>
                <a:solidFill>
                  <a:schemeClr val="tx1"/>
                </a:solidFill>
                <a:latin typeface="Arial" pitchFamily="34" charset="0"/>
                <a:ea typeface="微軟正黑體" pitchFamily="34" charset="-120"/>
              </a:defRPr>
            </a:lvl6pPr>
            <a:lvl7pPr marL="2971800" indent="-228600" fontAlgn="base">
              <a:spcBef>
                <a:spcPct val="0"/>
              </a:spcBef>
              <a:spcAft>
                <a:spcPct val="0"/>
              </a:spcAft>
              <a:defRPr>
                <a:solidFill>
                  <a:schemeClr val="tx1"/>
                </a:solidFill>
                <a:latin typeface="Arial" pitchFamily="34" charset="0"/>
                <a:ea typeface="微軟正黑體" pitchFamily="34" charset="-120"/>
              </a:defRPr>
            </a:lvl7pPr>
            <a:lvl8pPr marL="3429000" indent="-228600" fontAlgn="base">
              <a:spcBef>
                <a:spcPct val="0"/>
              </a:spcBef>
              <a:spcAft>
                <a:spcPct val="0"/>
              </a:spcAft>
              <a:defRPr>
                <a:solidFill>
                  <a:schemeClr val="tx1"/>
                </a:solidFill>
                <a:latin typeface="Arial" pitchFamily="34" charset="0"/>
                <a:ea typeface="微軟正黑體" pitchFamily="34" charset="-120"/>
              </a:defRPr>
            </a:lvl8pPr>
            <a:lvl9pPr marL="3886200" indent="-228600" fontAlgn="base">
              <a:spcBef>
                <a:spcPct val="0"/>
              </a:spcBef>
              <a:spcAft>
                <a:spcPct val="0"/>
              </a:spcAft>
              <a:defRPr>
                <a:solidFill>
                  <a:schemeClr val="tx1"/>
                </a:solidFill>
                <a:latin typeface="Arial" pitchFamily="34" charset="0"/>
                <a:ea typeface="微軟正黑體" pitchFamily="34" charset="-120"/>
              </a:defRPr>
            </a:lvl9pPr>
          </a:lstStyle>
          <a:p>
            <a:pPr eaLnBrk="0" hangingPunct="0"/>
            <a:r>
              <a:rPr lang="zh-TW" altLang="en-US" sz="3600" b="1" dirty="0" smtClean="0">
                <a:solidFill>
                  <a:srgbClr val="000000"/>
                </a:solidFill>
                <a:latin typeface="Times New Roman" pitchFamily="18" charset="0"/>
                <a:cs typeface="Times New Roman" pitchFamily="18" charset="0"/>
              </a:rPr>
              <a:t>計畫執行</a:t>
            </a:r>
            <a:endParaRPr lang="en-US" altLang="zh-CN" sz="3600" b="1" dirty="0">
              <a:solidFill>
                <a:srgbClr val="000000"/>
              </a:solidFill>
              <a:latin typeface="Times New Roman" pitchFamily="18" charset="0"/>
              <a:cs typeface="Times New Roman" pitchFamily="18" charset="0"/>
            </a:endParaRPr>
          </a:p>
        </p:txBody>
      </p:sp>
      <p:sp>
        <p:nvSpPr>
          <p:cNvPr id="35" name="Text Box 40"/>
          <p:cNvSpPr txBox="1">
            <a:spLocks noChangeArrowheads="1"/>
          </p:cNvSpPr>
          <p:nvPr/>
        </p:nvSpPr>
        <p:spPr bwMode="gray">
          <a:xfrm>
            <a:off x="2750311" y="4670768"/>
            <a:ext cx="394660" cy="523220"/>
          </a:xfrm>
          <a:prstGeom prst="rect">
            <a:avLst/>
          </a:prstGeom>
          <a:noFill/>
          <a:ln w="9525" algn="ctr">
            <a:noFill/>
            <a:miter lim="800000"/>
            <a:headEnd/>
            <a:tailEnd/>
          </a:ln>
          <a:effectLst/>
        </p:spPr>
        <p:txBody>
          <a:bodyPr wrap="none">
            <a:spAutoFit/>
          </a:bodyPr>
          <a:lstStyle/>
          <a:p>
            <a:pPr algn="ctr" eaLnBrk="0" fontAlgn="auto" hangingPunct="0">
              <a:spcBef>
                <a:spcPts val="0"/>
              </a:spcBef>
              <a:spcAft>
                <a:spcPts val="0"/>
              </a:spcAft>
              <a:defRPr/>
            </a:pPr>
            <a:r>
              <a:rPr kumimoji="0" lang="en-US" altLang="zh-TW" sz="2800" dirty="0" smtClean="0">
                <a:solidFill>
                  <a:srgbClr val="FFFFFF"/>
                </a:solidFill>
                <a:effectLst>
                  <a:outerShdw blurRad="38100" dist="38100" dir="2700000" algn="tl">
                    <a:srgbClr val="C0C0C0"/>
                  </a:outerShdw>
                </a:effectLst>
                <a:latin typeface="+mn-lt"/>
                <a:ea typeface="宋体" pitchFamily="2" charset="-122"/>
              </a:rPr>
              <a:t>3</a:t>
            </a:r>
            <a:endParaRPr kumimoji="0" lang="en-US" altLang="zh-CN" sz="2800" dirty="0">
              <a:solidFill>
                <a:srgbClr val="FFFFFF"/>
              </a:solidFill>
              <a:effectLst>
                <a:outerShdw blurRad="38100" dist="38100" dir="2700000" algn="tl">
                  <a:srgbClr val="C0C0C0"/>
                </a:outerShdw>
              </a:effectLst>
              <a:latin typeface="+mn-lt"/>
              <a:ea typeface="宋体" pitchFamily="2" charset="-122"/>
            </a:endParaRPr>
          </a:p>
        </p:txBody>
      </p:sp>
      <p:sp>
        <p:nvSpPr>
          <p:cNvPr id="36" name="Text Box 41"/>
          <p:cNvSpPr txBox="1">
            <a:spLocks noChangeArrowheads="1"/>
          </p:cNvSpPr>
          <p:nvPr/>
        </p:nvSpPr>
        <p:spPr bwMode="gray">
          <a:xfrm>
            <a:off x="3631853" y="4672512"/>
            <a:ext cx="4032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微軟正黑體" pitchFamily="34" charset="-120"/>
              </a:defRPr>
            </a:lvl1pPr>
            <a:lvl2pPr marL="742950" indent="-285750">
              <a:defRPr>
                <a:solidFill>
                  <a:schemeClr val="tx1"/>
                </a:solidFill>
                <a:latin typeface="Arial" pitchFamily="34" charset="0"/>
                <a:ea typeface="微軟正黑體" pitchFamily="34" charset="-120"/>
              </a:defRPr>
            </a:lvl2pPr>
            <a:lvl3pPr marL="1143000" indent="-228600">
              <a:defRPr>
                <a:solidFill>
                  <a:schemeClr val="tx1"/>
                </a:solidFill>
                <a:latin typeface="Arial" pitchFamily="34" charset="0"/>
                <a:ea typeface="微軟正黑體" pitchFamily="34" charset="-120"/>
              </a:defRPr>
            </a:lvl3pPr>
            <a:lvl4pPr marL="1600200" indent="-228600">
              <a:defRPr>
                <a:solidFill>
                  <a:schemeClr val="tx1"/>
                </a:solidFill>
                <a:latin typeface="Arial" pitchFamily="34" charset="0"/>
                <a:ea typeface="微軟正黑體" pitchFamily="34" charset="-120"/>
              </a:defRPr>
            </a:lvl4pPr>
            <a:lvl5pPr marL="2057400" indent="-228600">
              <a:defRPr>
                <a:solidFill>
                  <a:schemeClr val="tx1"/>
                </a:solidFill>
                <a:latin typeface="Arial" pitchFamily="34" charset="0"/>
                <a:ea typeface="微軟正黑體" pitchFamily="34" charset="-120"/>
              </a:defRPr>
            </a:lvl5pPr>
            <a:lvl6pPr marL="2514600" indent="-228600" fontAlgn="base">
              <a:spcBef>
                <a:spcPct val="0"/>
              </a:spcBef>
              <a:spcAft>
                <a:spcPct val="0"/>
              </a:spcAft>
              <a:defRPr>
                <a:solidFill>
                  <a:schemeClr val="tx1"/>
                </a:solidFill>
                <a:latin typeface="Arial" pitchFamily="34" charset="0"/>
                <a:ea typeface="微軟正黑體" pitchFamily="34" charset="-120"/>
              </a:defRPr>
            </a:lvl6pPr>
            <a:lvl7pPr marL="2971800" indent="-228600" fontAlgn="base">
              <a:spcBef>
                <a:spcPct val="0"/>
              </a:spcBef>
              <a:spcAft>
                <a:spcPct val="0"/>
              </a:spcAft>
              <a:defRPr>
                <a:solidFill>
                  <a:schemeClr val="tx1"/>
                </a:solidFill>
                <a:latin typeface="Arial" pitchFamily="34" charset="0"/>
                <a:ea typeface="微軟正黑體" pitchFamily="34" charset="-120"/>
              </a:defRPr>
            </a:lvl7pPr>
            <a:lvl8pPr marL="3429000" indent="-228600" fontAlgn="base">
              <a:spcBef>
                <a:spcPct val="0"/>
              </a:spcBef>
              <a:spcAft>
                <a:spcPct val="0"/>
              </a:spcAft>
              <a:defRPr>
                <a:solidFill>
                  <a:schemeClr val="tx1"/>
                </a:solidFill>
                <a:latin typeface="Arial" pitchFamily="34" charset="0"/>
                <a:ea typeface="微軟正黑體" pitchFamily="34" charset="-120"/>
              </a:defRPr>
            </a:lvl8pPr>
            <a:lvl9pPr marL="3886200" indent="-228600" fontAlgn="base">
              <a:spcBef>
                <a:spcPct val="0"/>
              </a:spcBef>
              <a:spcAft>
                <a:spcPct val="0"/>
              </a:spcAft>
              <a:defRPr>
                <a:solidFill>
                  <a:schemeClr val="tx1"/>
                </a:solidFill>
                <a:latin typeface="Arial" pitchFamily="34" charset="0"/>
                <a:ea typeface="微軟正黑體" pitchFamily="34" charset="-120"/>
              </a:defRPr>
            </a:lvl9pPr>
          </a:lstStyle>
          <a:p>
            <a:pPr eaLnBrk="0" hangingPunct="0"/>
            <a:r>
              <a:rPr lang="zh-TW" altLang="en-US" sz="3600" b="1" dirty="0" smtClean="0">
                <a:solidFill>
                  <a:srgbClr val="000000"/>
                </a:solidFill>
                <a:latin typeface="Times New Roman" pitchFamily="18" charset="0"/>
                <a:cs typeface="Times New Roman" pitchFamily="18" charset="0"/>
              </a:rPr>
              <a:t>後續發展</a:t>
            </a:r>
            <a:r>
              <a:rPr lang="zh-TW" altLang="zh-TW" sz="3600" b="1" dirty="0" smtClean="0">
                <a:solidFill>
                  <a:srgbClr val="000000"/>
                </a:solidFill>
                <a:latin typeface="Times New Roman" pitchFamily="18" charset="0"/>
                <a:cs typeface="Times New Roman" pitchFamily="18" charset="0"/>
              </a:rPr>
              <a:t>建議</a:t>
            </a:r>
            <a:endParaRPr lang="en-US" altLang="zh-CN" sz="3600"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22764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主動通知</a:t>
            </a:r>
            <a:endParaRPr lang="zh-TW" altLang="en-US" dirty="0"/>
          </a:p>
        </p:txBody>
      </p:sp>
      <p:sp>
        <p:nvSpPr>
          <p:cNvPr id="3" name="內容版面配置區 2"/>
          <p:cNvSpPr>
            <a:spLocks noGrp="1"/>
          </p:cNvSpPr>
          <p:nvPr>
            <p:ph idx="1"/>
          </p:nvPr>
        </p:nvSpPr>
        <p:spPr/>
        <p:txBody>
          <a:bodyPr/>
          <a:lstStyle/>
          <a:p>
            <a:r>
              <a:rPr lang="zh-TW" altLang="en-US" dirty="0" smtClean="0"/>
              <a:t>完成</a:t>
            </a:r>
            <a:r>
              <a:rPr lang="zh-TW" altLang="en-US" dirty="0"/>
              <a:t>排程</a:t>
            </a:r>
            <a:r>
              <a:rPr lang="zh-TW" altLang="en-US" dirty="0" smtClean="0"/>
              <a:t>規劃</a:t>
            </a:r>
            <a:r>
              <a:rPr lang="en-US" altLang="zh-TW" dirty="0" smtClean="0"/>
              <a:t>(</a:t>
            </a:r>
            <a:r>
              <a:rPr lang="zh-TW" altLang="en-US" dirty="0" smtClean="0"/>
              <a:t>包含</a:t>
            </a:r>
            <a:r>
              <a:rPr lang="zh-TW" altLang="en-US" dirty="0"/>
              <a:t>模擬</a:t>
            </a:r>
            <a:r>
              <a:rPr lang="zh-TW" altLang="en-US" dirty="0" smtClean="0"/>
              <a:t>拍攝範圍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20</a:t>
            </a:fld>
            <a:endParaRPr lang="zh-TW" altLang="en-US"/>
          </a:p>
        </p:txBody>
      </p:sp>
      <p:pic>
        <p:nvPicPr>
          <p:cNvPr id="5" name="圖片 4"/>
          <p:cNvPicPr/>
          <p:nvPr/>
        </p:nvPicPr>
        <p:blipFill rotWithShape="1">
          <a:blip r:embed="rId2"/>
          <a:srcRect r="6031" b="14762"/>
          <a:stretch/>
        </p:blipFill>
        <p:spPr bwMode="auto">
          <a:xfrm>
            <a:off x="317619" y="2204864"/>
            <a:ext cx="4963795" cy="2033905"/>
          </a:xfrm>
          <a:prstGeom prst="rect">
            <a:avLst/>
          </a:prstGeom>
          <a:ln>
            <a:noFill/>
          </a:ln>
          <a:extLst>
            <a:ext uri="{53640926-AAD7-44D8-BBD7-CCE9431645EC}">
              <a14:shadowObscured xmlns:a14="http://schemas.microsoft.com/office/drawing/2010/main"/>
            </a:ext>
          </a:extLst>
        </p:spPr>
      </p:pic>
      <p:sp>
        <p:nvSpPr>
          <p:cNvPr id="6" name="矩形 5"/>
          <p:cNvSpPr/>
          <p:nvPr/>
        </p:nvSpPr>
        <p:spPr>
          <a:xfrm>
            <a:off x="4355976" y="620688"/>
            <a:ext cx="4572000" cy="646331"/>
          </a:xfrm>
          <a:prstGeom prst="rect">
            <a:avLst/>
          </a:prstGeom>
        </p:spPr>
        <p:txBody>
          <a:bodyPr>
            <a:spAutoFit/>
          </a:bodyPr>
          <a:lstStyle/>
          <a:p>
            <a:r>
              <a:rPr lang="zh-TW" altLang="zh-TW" dirty="0"/>
              <a:t>取像排程次系統</a:t>
            </a:r>
            <a:r>
              <a:rPr lang="en-US" altLang="zh-TW" dirty="0"/>
              <a:t>(Planning and Scheduling Subsystem, PSS)</a:t>
            </a:r>
            <a:endParaRPr lang="zh-TW" altLang="en-US" dirty="0"/>
          </a:p>
        </p:txBody>
      </p:sp>
      <p:pic>
        <p:nvPicPr>
          <p:cNvPr id="7" name="圖片 6"/>
          <p:cNvPicPr/>
          <p:nvPr/>
        </p:nvPicPr>
        <p:blipFill>
          <a:blip r:embed="rId3"/>
          <a:stretch>
            <a:fillRect/>
          </a:stretch>
        </p:blipFill>
        <p:spPr>
          <a:xfrm>
            <a:off x="683568" y="4484677"/>
            <a:ext cx="5254625" cy="2239010"/>
          </a:xfrm>
          <a:prstGeom prst="rect">
            <a:avLst/>
          </a:prstGeom>
        </p:spPr>
      </p:pic>
      <p:pic>
        <p:nvPicPr>
          <p:cNvPr id="8" name="圖片 7"/>
          <p:cNvPicPr/>
          <p:nvPr/>
        </p:nvPicPr>
        <p:blipFill>
          <a:blip r:embed="rId4"/>
          <a:stretch>
            <a:fillRect/>
          </a:stretch>
        </p:blipFill>
        <p:spPr>
          <a:xfrm>
            <a:off x="4481736" y="2872899"/>
            <a:ext cx="4320480" cy="2731740"/>
          </a:xfrm>
          <a:prstGeom prst="rect">
            <a:avLst/>
          </a:prstGeom>
        </p:spPr>
      </p:pic>
      <p:sp>
        <p:nvSpPr>
          <p:cNvPr id="9" name="矩形 8"/>
          <p:cNvSpPr/>
          <p:nvPr/>
        </p:nvSpPr>
        <p:spPr>
          <a:xfrm>
            <a:off x="822051" y="4102129"/>
            <a:ext cx="4416594" cy="369332"/>
          </a:xfrm>
          <a:prstGeom prst="rect">
            <a:avLst/>
          </a:prstGeom>
        </p:spPr>
        <p:txBody>
          <a:bodyPr wrap="none">
            <a:spAutoFit/>
          </a:bodyPr>
          <a:lstStyle/>
          <a:p>
            <a:r>
              <a:rPr lang="zh-TW" altLang="zh-TW" dirty="0" smtClean="0"/>
              <a:t>完成</a:t>
            </a:r>
            <a:r>
              <a:rPr lang="zh-TW" altLang="en-US" dirty="0"/>
              <a:t>排程</a:t>
            </a:r>
            <a:r>
              <a:rPr lang="zh-TW" altLang="en-US" dirty="0" smtClean="0"/>
              <a:t>規劃</a:t>
            </a:r>
            <a:r>
              <a:rPr lang="zh-TW" altLang="zh-TW" dirty="0" smtClean="0"/>
              <a:t>通知</a:t>
            </a:r>
            <a:r>
              <a:rPr lang="zh-TW" altLang="zh-TW" dirty="0"/>
              <a:t>信件</a:t>
            </a:r>
            <a:r>
              <a:rPr lang="en-US" altLang="zh-TW" dirty="0"/>
              <a:t>-</a:t>
            </a:r>
            <a:r>
              <a:rPr lang="zh-TW" altLang="zh-TW" dirty="0"/>
              <a:t>檢送模擬拍攝範圍</a:t>
            </a:r>
            <a:endParaRPr lang="zh-TW" altLang="en-US" dirty="0"/>
          </a:p>
        </p:txBody>
      </p:sp>
      <p:sp>
        <p:nvSpPr>
          <p:cNvPr id="10" name="矩形 9"/>
          <p:cNvSpPr/>
          <p:nvPr/>
        </p:nvSpPr>
        <p:spPr>
          <a:xfrm>
            <a:off x="974451" y="6539021"/>
            <a:ext cx="4416594" cy="369332"/>
          </a:xfrm>
          <a:prstGeom prst="rect">
            <a:avLst/>
          </a:prstGeom>
        </p:spPr>
        <p:txBody>
          <a:bodyPr wrap="none">
            <a:spAutoFit/>
          </a:bodyPr>
          <a:lstStyle/>
          <a:p>
            <a:r>
              <a:rPr lang="zh-TW" altLang="zh-TW" dirty="0" smtClean="0"/>
              <a:t>完成</a:t>
            </a:r>
            <a:r>
              <a:rPr lang="zh-TW" altLang="en-US" dirty="0"/>
              <a:t>排程</a:t>
            </a:r>
            <a:r>
              <a:rPr lang="zh-TW" altLang="en-US" dirty="0" smtClean="0"/>
              <a:t>規劃</a:t>
            </a:r>
            <a:r>
              <a:rPr lang="zh-TW" altLang="zh-TW" dirty="0" smtClean="0"/>
              <a:t>通知</a:t>
            </a:r>
            <a:r>
              <a:rPr lang="zh-TW" altLang="zh-TW" dirty="0"/>
              <a:t>信件</a:t>
            </a:r>
            <a:r>
              <a:rPr lang="en-US" altLang="zh-TW" dirty="0"/>
              <a:t>-</a:t>
            </a:r>
            <a:r>
              <a:rPr lang="zh-TW" altLang="zh-TW" dirty="0"/>
              <a:t>檢送模擬拍攝範圍</a:t>
            </a:r>
            <a:endParaRPr lang="zh-TW" altLang="en-US" dirty="0"/>
          </a:p>
        </p:txBody>
      </p:sp>
    </p:spTree>
    <p:extLst>
      <p:ext uri="{BB962C8B-B14F-4D97-AF65-F5344CB8AC3E}">
        <p14:creationId xmlns:p14="http://schemas.microsoft.com/office/powerpoint/2010/main" val="176688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主動通知</a:t>
            </a:r>
            <a:endParaRPr lang="zh-TW" altLang="en-US" dirty="0"/>
          </a:p>
        </p:txBody>
      </p:sp>
      <p:sp>
        <p:nvSpPr>
          <p:cNvPr id="3" name="內容版面配置區 2"/>
          <p:cNvSpPr>
            <a:spLocks noGrp="1"/>
          </p:cNvSpPr>
          <p:nvPr>
            <p:ph idx="1"/>
          </p:nvPr>
        </p:nvSpPr>
        <p:spPr/>
        <p:txBody>
          <a:bodyPr/>
          <a:lstStyle/>
          <a:p>
            <a:r>
              <a:rPr lang="zh-TW" altLang="en-US" dirty="0" smtClean="0"/>
              <a:t>產生</a:t>
            </a:r>
            <a:r>
              <a:rPr lang="en-US" altLang="zh-TW" dirty="0"/>
              <a:t>Quick look</a:t>
            </a:r>
            <a:r>
              <a:rPr lang="zh-TW" altLang="en-US" dirty="0"/>
              <a:t>檔</a:t>
            </a:r>
          </a:p>
        </p:txBody>
      </p:sp>
      <p:sp>
        <p:nvSpPr>
          <p:cNvPr id="4" name="投影片編號版面配置區 3"/>
          <p:cNvSpPr>
            <a:spLocks noGrp="1"/>
          </p:cNvSpPr>
          <p:nvPr>
            <p:ph type="sldNum" sz="quarter" idx="12"/>
          </p:nvPr>
        </p:nvSpPr>
        <p:spPr>
          <a:xfrm>
            <a:off x="6157664" y="6356350"/>
            <a:ext cx="2133600" cy="365125"/>
          </a:xfrm>
        </p:spPr>
        <p:txBody>
          <a:bodyPr/>
          <a:lstStyle/>
          <a:p>
            <a:fld id="{F559B973-8898-4E70-B116-4B7418E6A64E}" type="slidenum">
              <a:rPr lang="zh-TW" altLang="en-US" smtClean="0"/>
              <a:pPr/>
              <a:t>21</a:t>
            </a:fld>
            <a:endParaRPr lang="zh-TW" altLang="en-US"/>
          </a:p>
        </p:txBody>
      </p:sp>
      <p:pic>
        <p:nvPicPr>
          <p:cNvPr id="5" name="圖片 4"/>
          <p:cNvPicPr/>
          <p:nvPr/>
        </p:nvPicPr>
        <p:blipFill>
          <a:blip r:embed="rId2"/>
          <a:stretch>
            <a:fillRect/>
          </a:stretch>
        </p:blipFill>
        <p:spPr>
          <a:xfrm>
            <a:off x="-34230" y="2204864"/>
            <a:ext cx="5274310" cy="1749425"/>
          </a:xfrm>
          <a:prstGeom prst="rect">
            <a:avLst/>
          </a:prstGeom>
        </p:spPr>
      </p:pic>
      <p:pic>
        <p:nvPicPr>
          <p:cNvPr id="6" name="圖片 5"/>
          <p:cNvPicPr/>
          <p:nvPr/>
        </p:nvPicPr>
        <p:blipFill>
          <a:blip r:embed="rId3"/>
          <a:stretch>
            <a:fillRect/>
          </a:stretch>
        </p:blipFill>
        <p:spPr>
          <a:xfrm>
            <a:off x="-9822" y="4448860"/>
            <a:ext cx="5274310" cy="1724025"/>
          </a:xfrm>
          <a:prstGeom prst="rect">
            <a:avLst/>
          </a:prstGeom>
        </p:spPr>
      </p:pic>
      <p:pic>
        <p:nvPicPr>
          <p:cNvPr id="7" name="圖片 6"/>
          <p:cNvPicPr/>
          <p:nvPr/>
        </p:nvPicPr>
        <p:blipFill>
          <a:blip r:embed="rId4"/>
          <a:stretch>
            <a:fillRect/>
          </a:stretch>
        </p:blipFill>
        <p:spPr>
          <a:xfrm>
            <a:off x="5436096" y="1101035"/>
            <a:ext cx="3312368" cy="2376264"/>
          </a:xfrm>
          <a:prstGeom prst="rect">
            <a:avLst/>
          </a:prstGeom>
        </p:spPr>
      </p:pic>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4150321"/>
            <a:ext cx="3312368" cy="220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115057" y="3521233"/>
            <a:ext cx="1954446" cy="369332"/>
          </a:xfrm>
          <a:prstGeom prst="rect">
            <a:avLst/>
          </a:prstGeom>
        </p:spPr>
        <p:txBody>
          <a:bodyPr wrap="none">
            <a:spAutoFit/>
          </a:bodyPr>
          <a:lstStyle/>
          <a:p>
            <a:r>
              <a:rPr lang="en-US" altLang="zh-TW" dirty="0"/>
              <a:t>L1A Quick look</a:t>
            </a:r>
            <a:r>
              <a:rPr lang="zh-TW" altLang="zh-TW" dirty="0"/>
              <a:t>檔</a:t>
            </a:r>
            <a:endParaRPr lang="zh-TW" altLang="en-US" dirty="0"/>
          </a:p>
        </p:txBody>
      </p:sp>
      <p:sp>
        <p:nvSpPr>
          <p:cNvPr id="10" name="矩形 9"/>
          <p:cNvSpPr/>
          <p:nvPr/>
        </p:nvSpPr>
        <p:spPr>
          <a:xfrm>
            <a:off x="6662993" y="6372036"/>
            <a:ext cx="1813317" cy="369332"/>
          </a:xfrm>
          <a:prstGeom prst="rect">
            <a:avLst/>
          </a:prstGeom>
        </p:spPr>
        <p:txBody>
          <a:bodyPr wrap="none">
            <a:spAutoFit/>
          </a:bodyPr>
          <a:lstStyle/>
          <a:p>
            <a:r>
              <a:rPr lang="en-US" altLang="zh-TW" dirty="0" smtClean="0"/>
              <a:t>L2 </a:t>
            </a:r>
            <a:r>
              <a:rPr lang="en-US" altLang="zh-TW" dirty="0"/>
              <a:t>Quick look</a:t>
            </a:r>
            <a:r>
              <a:rPr lang="zh-TW" altLang="zh-TW" dirty="0"/>
              <a:t>檔</a:t>
            </a:r>
            <a:endParaRPr lang="zh-TW" altLang="en-US" dirty="0"/>
          </a:p>
        </p:txBody>
      </p:sp>
      <p:sp>
        <p:nvSpPr>
          <p:cNvPr id="9" name="矩形 8"/>
          <p:cNvSpPr/>
          <p:nvPr/>
        </p:nvSpPr>
        <p:spPr>
          <a:xfrm>
            <a:off x="321814" y="4079528"/>
            <a:ext cx="4557658" cy="369332"/>
          </a:xfrm>
          <a:prstGeom prst="rect">
            <a:avLst/>
          </a:prstGeom>
        </p:spPr>
        <p:txBody>
          <a:bodyPr wrap="none">
            <a:spAutoFit/>
          </a:bodyPr>
          <a:lstStyle/>
          <a:p>
            <a:r>
              <a:rPr lang="en-US" altLang="zh-TW" dirty="0"/>
              <a:t>MS</a:t>
            </a:r>
            <a:r>
              <a:rPr lang="zh-TW" altLang="zh-TW" dirty="0"/>
              <a:t>影像產品通知</a:t>
            </a:r>
            <a:r>
              <a:rPr lang="en-US" altLang="zh-TW" dirty="0"/>
              <a:t>-</a:t>
            </a:r>
            <a:r>
              <a:rPr lang="zh-TW" altLang="zh-TW" dirty="0"/>
              <a:t>檢附</a:t>
            </a:r>
            <a:r>
              <a:rPr lang="en-US" altLang="zh-TW" dirty="0"/>
              <a:t>L1A,L2 Quick look</a:t>
            </a:r>
            <a:r>
              <a:rPr lang="zh-TW" altLang="zh-TW" dirty="0"/>
              <a:t>檔</a:t>
            </a:r>
            <a:endParaRPr lang="zh-TW" altLang="en-US" dirty="0"/>
          </a:p>
        </p:txBody>
      </p:sp>
      <p:sp>
        <p:nvSpPr>
          <p:cNvPr id="12" name="矩形 11"/>
          <p:cNvSpPr/>
          <p:nvPr/>
        </p:nvSpPr>
        <p:spPr>
          <a:xfrm>
            <a:off x="319160" y="6210891"/>
            <a:ext cx="4668779" cy="369332"/>
          </a:xfrm>
          <a:prstGeom prst="rect">
            <a:avLst/>
          </a:prstGeom>
        </p:spPr>
        <p:txBody>
          <a:bodyPr wrap="none">
            <a:spAutoFit/>
          </a:bodyPr>
          <a:lstStyle/>
          <a:p>
            <a:r>
              <a:rPr lang="en-US" altLang="zh-TW" dirty="0" smtClean="0"/>
              <a:t>PAN</a:t>
            </a:r>
            <a:r>
              <a:rPr lang="zh-TW" altLang="zh-TW" dirty="0" smtClean="0"/>
              <a:t>影像</a:t>
            </a:r>
            <a:r>
              <a:rPr lang="zh-TW" altLang="zh-TW" dirty="0"/>
              <a:t>產品通知</a:t>
            </a:r>
            <a:r>
              <a:rPr lang="en-US" altLang="zh-TW" dirty="0"/>
              <a:t>-</a:t>
            </a:r>
            <a:r>
              <a:rPr lang="zh-TW" altLang="zh-TW" dirty="0"/>
              <a:t>檢附</a:t>
            </a:r>
            <a:r>
              <a:rPr lang="en-US" altLang="zh-TW" dirty="0"/>
              <a:t>L1A,L2 Quick look</a:t>
            </a:r>
            <a:r>
              <a:rPr lang="zh-TW" altLang="zh-TW" dirty="0"/>
              <a:t>檔</a:t>
            </a:r>
            <a:endParaRPr lang="zh-TW" altLang="en-US" dirty="0"/>
          </a:p>
        </p:txBody>
      </p:sp>
    </p:spTree>
    <p:extLst>
      <p:ext uri="{BB962C8B-B14F-4D97-AF65-F5344CB8AC3E}">
        <p14:creationId xmlns:p14="http://schemas.microsoft.com/office/powerpoint/2010/main" val="176688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主動通知</a:t>
            </a:r>
            <a:endParaRPr lang="zh-TW" altLang="en-US" dirty="0"/>
          </a:p>
        </p:txBody>
      </p:sp>
      <p:sp>
        <p:nvSpPr>
          <p:cNvPr id="3" name="內容版面配置區 2"/>
          <p:cNvSpPr>
            <a:spLocks noGrp="1"/>
          </p:cNvSpPr>
          <p:nvPr>
            <p:ph idx="1"/>
          </p:nvPr>
        </p:nvSpPr>
        <p:spPr/>
        <p:txBody>
          <a:bodyPr/>
          <a:lstStyle/>
          <a:p>
            <a:r>
              <a:rPr lang="zh-TW" altLang="en-US" dirty="0" smtClean="0"/>
              <a:t>結束拍攝訂單</a:t>
            </a:r>
            <a:endParaRPr lang="en-US" altLang="zh-TW" dirty="0" smtClean="0"/>
          </a:p>
          <a:p>
            <a:pPr lvl="1"/>
            <a:r>
              <a:rPr lang="zh-TW" altLang="en-US" dirty="0" smtClean="0"/>
              <a:t>規則：</a:t>
            </a:r>
            <a:r>
              <a:rPr lang="zh-TW" altLang="zh-TW" dirty="0" smtClean="0"/>
              <a:t>系統</a:t>
            </a:r>
            <a:r>
              <a:rPr lang="zh-TW" altLang="zh-TW" dirty="0"/>
              <a:t>日期已經超過拍攝訂單預計拍攝結束的日期且系統曾經紀錄過衛星影像拍攝紀錄</a:t>
            </a:r>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22</a:t>
            </a:fld>
            <a:endParaRPr lang="zh-TW" altLang="en-US"/>
          </a:p>
        </p:txBody>
      </p:sp>
      <p:pic>
        <p:nvPicPr>
          <p:cNvPr id="6" name="圖片 5"/>
          <p:cNvPicPr/>
          <p:nvPr/>
        </p:nvPicPr>
        <p:blipFill>
          <a:blip r:embed="rId2"/>
          <a:stretch>
            <a:fillRect/>
          </a:stretch>
        </p:blipFill>
        <p:spPr>
          <a:xfrm>
            <a:off x="1259632" y="3284984"/>
            <a:ext cx="6840760" cy="3024336"/>
          </a:xfrm>
          <a:prstGeom prst="rect">
            <a:avLst/>
          </a:prstGeom>
        </p:spPr>
      </p:pic>
    </p:spTree>
    <p:extLst>
      <p:ext uri="{BB962C8B-B14F-4D97-AF65-F5344CB8AC3E}">
        <p14:creationId xmlns:p14="http://schemas.microsoft.com/office/powerpoint/2010/main" val="176688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整合</a:t>
            </a:r>
            <a:r>
              <a:rPr lang="zh-TW" altLang="zh-TW" dirty="0" smtClean="0"/>
              <a:t>衛星</a:t>
            </a:r>
            <a:r>
              <a:rPr lang="zh-TW" altLang="zh-TW" dirty="0"/>
              <a:t>影像拍攝模擬程序</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23</a:t>
            </a:fld>
            <a:endParaRPr lang="zh-TW" altLang="en-US"/>
          </a:p>
        </p:txBody>
      </p:sp>
      <p:pic>
        <p:nvPicPr>
          <p:cNvPr id="5" name="圖片 4"/>
          <p:cNvPicPr/>
          <p:nvPr/>
        </p:nvPicPr>
        <p:blipFill>
          <a:blip r:embed="rId2"/>
          <a:stretch>
            <a:fillRect/>
          </a:stretch>
        </p:blipFill>
        <p:spPr>
          <a:xfrm>
            <a:off x="1115616" y="1268760"/>
            <a:ext cx="6480720" cy="5328592"/>
          </a:xfrm>
          <a:prstGeom prst="rect">
            <a:avLst/>
          </a:prstGeom>
        </p:spPr>
      </p:pic>
    </p:spTree>
    <p:extLst>
      <p:ext uri="{BB962C8B-B14F-4D97-AF65-F5344CB8AC3E}">
        <p14:creationId xmlns:p14="http://schemas.microsoft.com/office/powerpoint/2010/main" val="134805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完整記錄</a:t>
            </a:r>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24</a:t>
            </a:fld>
            <a:endParaRPr lang="zh-TW" altLang="en-US"/>
          </a:p>
        </p:txBody>
      </p:sp>
      <p:pic>
        <p:nvPicPr>
          <p:cNvPr id="5" name="圖片 4"/>
          <p:cNvPicPr/>
          <p:nvPr/>
        </p:nvPicPr>
        <p:blipFill>
          <a:blip r:embed="rId2"/>
          <a:stretch>
            <a:fillRect/>
          </a:stretch>
        </p:blipFill>
        <p:spPr>
          <a:xfrm>
            <a:off x="2724536" y="1315127"/>
            <a:ext cx="5537720" cy="2435696"/>
          </a:xfrm>
          <a:prstGeom prst="rect">
            <a:avLst/>
          </a:prstGeom>
          <a:ln>
            <a:noFill/>
          </a:ln>
          <a:effectLst>
            <a:outerShdw blurRad="292100" dist="139700" dir="2700000" algn="tl" rotWithShape="0">
              <a:srgbClr val="333333">
                <a:alpha val="65000"/>
              </a:srgbClr>
            </a:outerShdw>
          </a:effectLst>
        </p:spPr>
      </p:pic>
      <p:pic>
        <p:nvPicPr>
          <p:cNvPr id="1026" name="Picture 2" descr="D:\temp\IMG_18112014_1105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040" y="3844464"/>
            <a:ext cx="5533216" cy="30135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467544" y="3844464"/>
            <a:ext cx="2196435" cy="400110"/>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altLang="zh-TW" sz="2000" dirty="0" smtClean="0">
                <a:solidFill>
                  <a:schemeClr val="lt1"/>
                </a:solidFill>
              </a:rPr>
              <a:t>Email</a:t>
            </a:r>
            <a:r>
              <a:rPr lang="zh-TW" altLang="zh-TW" sz="2000" dirty="0">
                <a:solidFill>
                  <a:schemeClr val="lt1"/>
                </a:solidFill>
              </a:rPr>
              <a:t>發送</a:t>
            </a:r>
            <a:r>
              <a:rPr lang="en-US" altLang="zh-TW" sz="2000" dirty="0">
                <a:solidFill>
                  <a:schemeClr val="lt1"/>
                </a:solidFill>
              </a:rPr>
              <a:t>log</a:t>
            </a:r>
            <a:r>
              <a:rPr lang="zh-TW" altLang="zh-TW" sz="2000" dirty="0">
                <a:solidFill>
                  <a:schemeClr val="lt1"/>
                </a:solidFill>
              </a:rPr>
              <a:t>紀錄</a:t>
            </a:r>
            <a:endParaRPr lang="zh-TW" altLang="en-US" sz="2000" dirty="0">
              <a:solidFill>
                <a:schemeClr val="lt1"/>
              </a:solidFill>
            </a:endParaRPr>
          </a:p>
        </p:txBody>
      </p:sp>
      <p:sp>
        <p:nvSpPr>
          <p:cNvPr id="7" name="矩形 6"/>
          <p:cNvSpPr/>
          <p:nvPr/>
        </p:nvSpPr>
        <p:spPr>
          <a:xfrm>
            <a:off x="655096" y="1315127"/>
            <a:ext cx="1980029" cy="400110"/>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zh-TW" altLang="zh-TW" sz="2000" dirty="0"/>
              <a:t>系統檢核點</a:t>
            </a:r>
            <a:r>
              <a:rPr lang="zh-TW" altLang="zh-TW" sz="2000" dirty="0" smtClean="0"/>
              <a:t>記錄</a:t>
            </a:r>
            <a:endParaRPr lang="zh-TW" altLang="en-US" sz="2000" dirty="0"/>
          </a:p>
        </p:txBody>
      </p:sp>
    </p:spTree>
    <p:extLst>
      <p:ext uri="{BB962C8B-B14F-4D97-AF65-F5344CB8AC3E}">
        <p14:creationId xmlns:p14="http://schemas.microsoft.com/office/powerpoint/2010/main" val="804495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執行成效</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MS</a:t>
            </a:r>
            <a:r>
              <a:rPr lang="zh-TW" altLang="zh-TW" sz="2800" dirty="0"/>
              <a:t>影像產品的產製，約耗費</a:t>
            </a:r>
            <a:r>
              <a:rPr lang="en-US" altLang="zh-TW" sz="2800" dirty="0"/>
              <a:t>30</a:t>
            </a:r>
            <a:r>
              <a:rPr lang="zh-TW" altLang="zh-TW" sz="2800" dirty="0"/>
              <a:t>分鐘</a:t>
            </a:r>
            <a:r>
              <a:rPr lang="zh-TW" altLang="zh-TW" sz="2800" dirty="0" smtClean="0"/>
              <a:t>左右</a:t>
            </a:r>
            <a:endParaRPr lang="en-US" altLang="zh-TW" sz="2800" dirty="0" smtClean="0"/>
          </a:p>
          <a:p>
            <a:r>
              <a:rPr lang="en-US" altLang="zh-TW" sz="2800" dirty="0" smtClean="0"/>
              <a:t>PAN</a:t>
            </a:r>
            <a:r>
              <a:rPr lang="zh-TW" altLang="zh-TW" sz="2800" dirty="0"/>
              <a:t>影像產品的產製，約耗費</a:t>
            </a:r>
            <a:r>
              <a:rPr lang="en-US" altLang="zh-TW" sz="2800" dirty="0"/>
              <a:t>60</a:t>
            </a:r>
            <a:r>
              <a:rPr lang="zh-TW" altLang="zh-TW" sz="2800" dirty="0"/>
              <a:t>分鐘左右</a:t>
            </a:r>
            <a:endParaRPr lang="zh-TW" altLang="en-US" sz="2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25</a:t>
            </a:fld>
            <a:endParaRPr lang="zh-TW" altLang="en-US"/>
          </a:p>
        </p:txBody>
      </p:sp>
      <p:pic>
        <p:nvPicPr>
          <p:cNvPr id="5" name="圖片 4"/>
          <p:cNvPicPr/>
          <p:nvPr/>
        </p:nvPicPr>
        <p:blipFill rotWithShape="1">
          <a:blip r:embed="rId2"/>
          <a:srcRect l="36983" t="20681" b="13625"/>
          <a:stretch/>
        </p:blipFill>
        <p:spPr bwMode="auto">
          <a:xfrm>
            <a:off x="251520" y="3399655"/>
            <a:ext cx="3787775" cy="3159125"/>
          </a:xfrm>
          <a:prstGeom prst="rect">
            <a:avLst/>
          </a:prstGeom>
          <a:ln w="3175">
            <a:solidFill>
              <a:schemeClr val="tx1"/>
            </a:solidFill>
          </a:ln>
          <a:extLst>
            <a:ext uri="{53640926-AAD7-44D8-BBD7-CCE9431645EC}">
              <a14:shadowObscured xmlns:a14="http://schemas.microsoft.com/office/drawing/2010/main"/>
            </a:ext>
          </a:extLst>
        </p:spPr>
      </p:pic>
      <p:pic>
        <p:nvPicPr>
          <p:cNvPr id="6" name="圖片 5"/>
          <p:cNvPicPr/>
          <p:nvPr/>
        </p:nvPicPr>
        <p:blipFill rotWithShape="1">
          <a:blip r:embed="rId3"/>
          <a:srcRect b="7582"/>
          <a:stretch/>
        </p:blipFill>
        <p:spPr bwMode="auto">
          <a:xfrm>
            <a:off x="4292600" y="3933056"/>
            <a:ext cx="4851400" cy="2419985"/>
          </a:xfrm>
          <a:prstGeom prst="rect">
            <a:avLst/>
          </a:prstGeom>
          <a:ln w="3175">
            <a:solidFill>
              <a:schemeClr val="tx1"/>
            </a:solidFill>
          </a:ln>
          <a:extLst>
            <a:ext uri="{53640926-AAD7-44D8-BBD7-CCE9431645EC}">
              <a14:shadowObscured xmlns:a14="http://schemas.microsoft.com/office/drawing/2010/main"/>
            </a:ext>
          </a:extLst>
        </p:spPr>
      </p:pic>
      <p:sp>
        <p:nvSpPr>
          <p:cNvPr id="7" name="矩形 6"/>
          <p:cNvSpPr/>
          <p:nvPr/>
        </p:nvSpPr>
        <p:spPr>
          <a:xfrm>
            <a:off x="4292600" y="6488668"/>
            <a:ext cx="4284186" cy="369332"/>
          </a:xfrm>
          <a:prstGeom prst="rect">
            <a:avLst/>
          </a:prstGeom>
        </p:spPr>
        <p:txBody>
          <a:bodyPr wrap="none">
            <a:spAutoFit/>
          </a:bodyPr>
          <a:lstStyle/>
          <a:p>
            <a:r>
              <a:rPr lang="en-US" altLang="zh-TW" dirty="0"/>
              <a:t>FTP </a:t>
            </a:r>
            <a:r>
              <a:rPr lang="en-US" altLang="zh-TW" dirty="0" smtClean="0"/>
              <a:t>Gateway </a:t>
            </a:r>
            <a:r>
              <a:rPr lang="en-US" altLang="zh-TW" dirty="0"/>
              <a:t>PC</a:t>
            </a:r>
            <a:r>
              <a:rPr lang="zh-TW" altLang="zh-TW" dirty="0"/>
              <a:t>衛星影像產品置放目錄</a:t>
            </a:r>
            <a:endParaRPr lang="zh-TW" altLang="en-US" dirty="0"/>
          </a:p>
        </p:txBody>
      </p:sp>
    </p:spTree>
    <p:extLst>
      <p:ext uri="{BB962C8B-B14F-4D97-AF65-F5344CB8AC3E}">
        <p14:creationId xmlns:p14="http://schemas.microsoft.com/office/powerpoint/2010/main" val="1099625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mn-ea"/>
                <a:ea typeface="+mn-ea"/>
              </a:rPr>
              <a:t>擴充衛星</a:t>
            </a:r>
            <a:r>
              <a:rPr lang="zh-TW" altLang="en-US" dirty="0">
                <a:latin typeface="+mn-ea"/>
                <a:ea typeface="+mn-ea"/>
              </a:rPr>
              <a:t>影像產品營運</a:t>
            </a:r>
            <a:r>
              <a:rPr lang="zh-TW" altLang="en-US" dirty="0" smtClean="0">
                <a:latin typeface="+mn-ea"/>
                <a:ea typeface="+mn-ea"/>
              </a:rPr>
              <a:t>系統</a:t>
            </a:r>
            <a:endParaRPr lang="zh-TW" altLang="en-US" dirty="0">
              <a:latin typeface="+mn-ea"/>
              <a:ea typeface="+mn-ea"/>
            </a:endParaRPr>
          </a:p>
        </p:txBody>
      </p:sp>
      <p:sp>
        <p:nvSpPr>
          <p:cNvPr id="3" name="內容版面配置區 2"/>
          <p:cNvSpPr>
            <a:spLocks noGrp="1"/>
          </p:cNvSpPr>
          <p:nvPr>
            <p:ph idx="1"/>
          </p:nvPr>
        </p:nvSpPr>
        <p:spPr>
          <a:xfrm>
            <a:off x="467544" y="1351309"/>
            <a:ext cx="8229600" cy="4525963"/>
          </a:xfrm>
        </p:spPr>
        <p:txBody>
          <a:bodyPr>
            <a:normAutofit/>
          </a:bodyPr>
          <a:lstStyle/>
          <a:p>
            <a:r>
              <a:rPr lang="zh-TW" altLang="en-US" sz="2800" dirty="0" smtClean="0"/>
              <a:t>影像</a:t>
            </a:r>
            <a:r>
              <a:rPr lang="zh-TW" altLang="en-US" sz="2800" dirty="0"/>
              <a:t>自動處理程序擴充</a:t>
            </a:r>
            <a:endParaRPr lang="en-US" altLang="zh-TW" sz="2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26</a:t>
            </a:fld>
            <a:endParaRPr lang="zh-TW" altLang="en-US"/>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a:xfrm>
            <a:off x="467544" y="1844824"/>
            <a:ext cx="3933368" cy="2848962"/>
          </a:xfrm>
          <a:prstGeom prst="rect">
            <a:avLst/>
          </a:prstGeom>
        </p:spPr>
      </p:pic>
      <p:sp>
        <p:nvSpPr>
          <p:cNvPr id="6" name="矩形 5"/>
          <p:cNvSpPr/>
          <p:nvPr/>
        </p:nvSpPr>
        <p:spPr>
          <a:xfrm>
            <a:off x="1225392" y="4725144"/>
            <a:ext cx="2031325" cy="369332"/>
          </a:xfrm>
          <a:prstGeom prst="rect">
            <a:avLst/>
          </a:prstGeom>
        </p:spPr>
        <p:txBody>
          <a:bodyPr wrap="none">
            <a:spAutoFit/>
          </a:bodyPr>
          <a:lstStyle/>
          <a:p>
            <a:r>
              <a:rPr lang="zh-TW" altLang="zh-TW" dirty="0" smtClean="0"/>
              <a:t>新增工作類型畫面</a:t>
            </a:r>
            <a:endParaRPr lang="zh-TW" altLang="en-US" dirty="0"/>
          </a:p>
        </p:txBody>
      </p:sp>
      <p:sp>
        <p:nvSpPr>
          <p:cNvPr id="7"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2049" name="圖片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9804" y="4324454"/>
            <a:ext cx="4810639" cy="19535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0" y="2598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9" name="矩形 8"/>
          <p:cNvSpPr/>
          <p:nvPr/>
        </p:nvSpPr>
        <p:spPr>
          <a:xfrm>
            <a:off x="4075299" y="6277962"/>
            <a:ext cx="4339650" cy="369332"/>
          </a:xfrm>
          <a:prstGeom prst="rect">
            <a:avLst/>
          </a:prstGeom>
        </p:spPr>
        <p:txBody>
          <a:bodyPr wrap="none">
            <a:spAutoFit/>
          </a:bodyPr>
          <a:lstStyle/>
          <a:p>
            <a:r>
              <a:rPr lang="zh-TW" altLang="zh-TW" dirty="0"/>
              <a:t>影像產品處理管理介面工作類型清單畫面</a:t>
            </a:r>
            <a:endParaRPr lang="zh-TW" altLang="en-US" dirty="0"/>
          </a:p>
        </p:txBody>
      </p:sp>
      <p:sp>
        <p:nvSpPr>
          <p:cNvPr id="10" name="矩形 9"/>
          <p:cNvSpPr/>
          <p:nvPr/>
        </p:nvSpPr>
        <p:spPr>
          <a:xfrm>
            <a:off x="4758680" y="2179548"/>
            <a:ext cx="4572000" cy="646331"/>
          </a:xfrm>
          <a:prstGeom prst="rect">
            <a:avLst/>
          </a:prstGeom>
        </p:spPr>
        <p:txBody>
          <a:bodyPr>
            <a:spAutoFit/>
          </a:bodyPr>
          <a:lstStyle/>
          <a:p>
            <a:r>
              <a:rPr lang="zh-TW" altLang="en-US" dirty="0" smtClean="0"/>
              <a:t>新增特定國家的處理工作序</a:t>
            </a:r>
            <a:endParaRPr lang="en-US" altLang="zh-TW" dirty="0" smtClean="0"/>
          </a:p>
          <a:p>
            <a:r>
              <a:rPr lang="zh-TW" altLang="en-US" dirty="0" smtClean="0"/>
              <a:t>以</a:t>
            </a:r>
            <a:r>
              <a:rPr lang="zh-TW" altLang="en-US" dirty="0"/>
              <a:t>國家</a:t>
            </a:r>
            <a:r>
              <a:rPr lang="zh-TW" altLang="en-US" dirty="0" smtClean="0"/>
              <a:t>的標籤</a:t>
            </a:r>
            <a:r>
              <a:rPr lang="en-US" altLang="zh-TW" dirty="0" smtClean="0"/>
              <a:t>-&gt;</a:t>
            </a:r>
            <a:r>
              <a:rPr lang="zh-TW" altLang="en-US" dirty="0" smtClean="0"/>
              <a:t>客戶代碼標籤</a:t>
            </a:r>
            <a:endParaRPr lang="zh-TW" altLang="en-US" dirty="0"/>
          </a:p>
        </p:txBody>
      </p:sp>
    </p:spTree>
    <p:extLst>
      <p:ext uri="{BB962C8B-B14F-4D97-AF65-F5344CB8AC3E}">
        <p14:creationId xmlns:p14="http://schemas.microsoft.com/office/powerpoint/2010/main" val="473678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mn-ea"/>
                <a:ea typeface="+mn-ea"/>
              </a:rPr>
              <a:t>擴充衛星</a:t>
            </a:r>
            <a:r>
              <a:rPr lang="zh-TW" altLang="en-US" dirty="0">
                <a:latin typeface="+mn-ea"/>
                <a:ea typeface="+mn-ea"/>
              </a:rPr>
              <a:t>影像產品營運</a:t>
            </a:r>
            <a:r>
              <a:rPr lang="zh-TW" altLang="en-US" dirty="0" smtClean="0">
                <a:latin typeface="+mn-ea"/>
                <a:ea typeface="+mn-ea"/>
              </a:rPr>
              <a:t>系統</a:t>
            </a:r>
            <a:endParaRPr lang="zh-TW" altLang="en-US" dirty="0">
              <a:latin typeface="+mn-ea"/>
              <a:ea typeface="+mn-ea"/>
            </a:endParaRPr>
          </a:p>
        </p:txBody>
      </p:sp>
      <p:sp>
        <p:nvSpPr>
          <p:cNvPr id="3" name="內容版面配置區 2"/>
          <p:cNvSpPr>
            <a:spLocks noGrp="1"/>
          </p:cNvSpPr>
          <p:nvPr>
            <p:ph idx="1"/>
          </p:nvPr>
        </p:nvSpPr>
        <p:spPr>
          <a:xfrm>
            <a:off x="467544" y="1351309"/>
            <a:ext cx="8229600" cy="4525963"/>
          </a:xfrm>
        </p:spPr>
        <p:txBody>
          <a:bodyPr>
            <a:normAutofit/>
          </a:bodyPr>
          <a:lstStyle/>
          <a:p>
            <a:r>
              <a:rPr lang="zh-TW" altLang="en-US" sz="2800" dirty="0" smtClean="0"/>
              <a:t>發展</a:t>
            </a:r>
            <a:r>
              <a:rPr lang="zh-TW" altLang="zh-TW" sz="2800" dirty="0"/>
              <a:t>影像產品申購系統</a:t>
            </a:r>
            <a:r>
              <a:rPr lang="zh-TW" altLang="zh-TW" sz="2800" dirty="0" smtClean="0"/>
              <a:t>英文版</a:t>
            </a:r>
            <a:endParaRPr lang="en-US" altLang="zh-TW" sz="2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27</a:t>
            </a:fld>
            <a:endParaRPr lang="zh-TW" altLang="en-US"/>
          </a:p>
        </p:txBody>
      </p:sp>
      <p:sp>
        <p:nvSpPr>
          <p:cNvPr id="7"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3"/>
          <p:cNvSpPr>
            <a:spLocks noChangeArrowheads="1"/>
          </p:cNvSpPr>
          <p:nvPr/>
        </p:nvSpPr>
        <p:spPr bwMode="auto">
          <a:xfrm>
            <a:off x="0" y="2598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物件 12"/>
          <p:cNvGraphicFramePr>
            <a:graphicFrameLocks noChangeAspect="1"/>
          </p:cNvGraphicFramePr>
          <p:nvPr>
            <p:extLst>
              <p:ext uri="{D42A27DB-BD31-4B8C-83A1-F6EECF244321}">
                <p14:modId xmlns:p14="http://schemas.microsoft.com/office/powerpoint/2010/main" val="22034971"/>
              </p:ext>
            </p:extLst>
          </p:nvPr>
        </p:nvGraphicFramePr>
        <p:xfrm>
          <a:off x="179512" y="1916832"/>
          <a:ext cx="1728192" cy="3050501"/>
        </p:xfrm>
        <a:graphic>
          <a:graphicData uri="http://schemas.openxmlformats.org/presentationml/2006/ole">
            <mc:AlternateContent xmlns:mc="http://schemas.openxmlformats.org/markup-compatibility/2006">
              <mc:Choice xmlns:v="urn:schemas-microsoft-com:vml" Requires="v">
                <p:oleObj spid="_x0000_s3087" name="Visio" r:id="rId3" imgW="1024776" imgH="1813968" progId="Visio.Drawing.11">
                  <p:embed/>
                </p:oleObj>
              </mc:Choice>
              <mc:Fallback>
                <p:oleObj name="Visio" r:id="rId3" imgW="1024776" imgH="1813968" progId="Visio.Drawing.11">
                  <p:embed/>
                  <p:pic>
                    <p:nvPicPr>
                      <p:cNvPr id="0" name="Object 1"/>
                      <p:cNvPicPr>
                        <a:picLocks noChangeAspect="1" noChangeArrowheads="1"/>
                      </p:cNvPicPr>
                      <p:nvPr/>
                    </p:nvPicPr>
                    <p:blipFill>
                      <a:blip r:embed="rId4"/>
                      <a:srcRect/>
                      <a:stretch>
                        <a:fillRect/>
                      </a:stretch>
                    </p:blipFill>
                    <p:spPr bwMode="auto">
                      <a:xfrm>
                        <a:off x="179512" y="1916832"/>
                        <a:ext cx="1728192" cy="3050501"/>
                      </a:xfrm>
                      <a:prstGeom prst="rect">
                        <a:avLst/>
                      </a:prstGeom>
                      <a:noFill/>
                    </p:spPr>
                  </p:pic>
                </p:oleObj>
              </mc:Fallback>
            </mc:AlternateContent>
          </a:graphicData>
        </a:graphic>
      </p:graphicFrame>
      <p:sp>
        <p:nvSpPr>
          <p:cNvPr id="1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5" name="物件 14"/>
          <p:cNvGraphicFramePr>
            <a:graphicFrameLocks noChangeAspect="1"/>
          </p:cNvGraphicFramePr>
          <p:nvPr>
            <p:extLst>
              <p:ext uri="{D42A27DB-BD31-4B8C-83A1-F6EECF244321}">
                <p14:modId xmlns:p14="http://schemas.microsoft.com/office/powerpoint/2010/main" val="3865973543"/>
              </p:ext>
            </p:extLst>
          </p:nvPr>
        </p:nvGraphicFramePr>
        <p:xfrm>
          <a:off x="1939131" y="1916832"/>
          <a:ext cx="6098586" cy="4941168"/>
        </p:xfrm>
        <a:graphic>
          <a:graphicData uri="http://schemas.openxmlformats.org/presentationml/2006/ole">
            <mc:AlternateContent xmlns:mc="http://schemas.openxmlformats.org/markup-compatibility/2006">
              <mc:Choice xmlns:v="urn:schemas-microsoft-com:vml" Requires="v">
                <p:oleObj spid="_x0000_s3088" name="Visio" r:id="rId5" imgW="5507200" imgH="8555220" progId="Visio.Drawing.11">
                  <p:embed/>
                </p:oleObj>
              </mc:Choice>
              <mc:Fallback>
                <p:oleObj name="Visio" r:id="rId5" imgW="5507200" imgH="855522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9131" y="1916832"/>
                        <a:ext cx="6098586" cy="4941168"/>
                      </a:xfrm>
                      <a:prstGeom prst="rect">
                        <a:avLst/>
                      </a:prstGeom>
                      <a:noFill/>
                    </p:spPr>
                  </p:pic>
                </p:oleObj>
              </mc:Fallback>
            </mc:AlternateContent>
          </a:graphicData>
        </a:graphic>
      </p:graphicFrame>
    </p:spTree>
    <p:extLst>
      <p:ext uri="{BB962C8B-B14F-4D97-AF65-F5344CB8AC3E}">
        <p14:creationId xmlns:p14="http://schemas.microsoft.com/office/powerpoint/2010/main" val="1564014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mn-ea"/>
                <a:ea typeface="+mn-ea"/>
              </a:rPr>
              <a:t>擴充衛星</a:t>
            </a:r>
            <a:r>
              <a:rPr lang="zh-TW" altLang="en-US" dirty="0">
                <a:latin typeface="+mn-ea"/>
                <a:ea typeface="+mn-ea"/>
              </a:rPr>
              <a:t>影像產品營運</a:t>
            </a:r>
            <a:r>
              <a:rPr lang="zh-TW" altLang="en-US" dirty="0" smtClean="0">
                <a:latin typeface="+mn-ea"/>
                <a:ea typeface="+mn-ea"/>
              </a:rPr>
              <a:t>系統</a:t>
            </a:r>
            <a:endParaRPr lang="zh-TW" altLang="en-US" dirty="0">
              <a:latin typeface="+mn-ea"/>
              <a:ea typeface="+mn-ea"/>
            </a:endParaRPr>
          </a:p>
        </p:txBody>
      </p:sp>
      <p:sp>
        <p:nvSpPr>
          <p:cNvPr id="3" name="內容版面配置區 2"/>
          <p:cNvSpPr>
            <a:spLocks noGrp="1"/>
          </p:cNvSpPr>
          <p:nvPr>
            <p:ph idx="1"/>
          </p:nvPr>
        </p:nvSpPr>
        <p:spPr>
          <a:xfrm>
            <a:off x="467544" y="1268760"/>
            <a:ext cx="8229600" cy="4525963"/>
          </a:xfrm>
        </p:spPr>
        <p:txBody>
          <a:bodyPr>
            <a:normAutofit/>
          </a:bodyPr>
          <a:lstStyle/>
          <a:p>
            <a:r>
              <a:rPr lang="zh-TW" altLang="en-US" sz="2800" dirty="0" smtClean="0"/>
              <a:t>發展</a:t>
            </a:r>
            <a:r>
              <a:rPr lang="zh-TW" altLang="zh-TW" sz="2800" dirty="0"/>
              <a:t>影像產品申購系統</a:t>
            </a:r>
            <a:r>
              <a:rPr lang="zh-TW" altLang="zh-TW" sz="2800" dirty="0" smtClean="0"/>
              <a:t>英文版</a:t>
            </a:r>
            <a:endParaRPr lang="en-US" altLang="zh-TW" sz="2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28</a:t>
            </a:fld>
            <a:endParaRPr lang="zh-TW" altLang="en-US"/>
          </a:p>
        </p:txBody>
      </p:sp>
      <p:sp>
        <p:nvSpPr>
          <p:cNvPr id="7"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3"/>
          <p:cNvSpPr>
            <a:spLocks noChangeArrowheads="1"/>
          </p:cNvSpPr>
          <p:nvPr/>
        </p:nvSpPr>
        <p:spPr bwMode="auto">
          <a:xfrm>
            <a:off x="0" y="2598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pic>
        <p:nvPicPr>
          <p:cNvPr id="12" name="圖片 11"/>
          <p:cNvPicPr/>
          <p:nvPr/>
        </p:nvPicPr>
        <p:blipFill>
          <a:blip r:embed="rId2"/>
          <a:stretch>
            <a:fillRect/>
          </a:stretch>
        </p:blipFill>
        <p:spPr>
          <a:xfrm>
            <a:off x="323529" y="1844824"/>
            <a:ext cx="3240360" cy="2520280"/>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7" name="圖片 16"/>
          <p:cNvPicPr/>
          <p:nvPr/>
        </p:nvPicPr>
        <p:blipFill rotWithShape="1">
          <a:blip r:embed="rId3"/>
          <a:srcRect b="3208"/>
          <a:stretch/>
        </p:blipFill>
        <p:spPr bwMode="auto">
          <a:xfrm>
            <a:off x="2483768" y="3212976"/>
            <a:ext cx="3024336" cy="3168352"/>
          </a:xfrm>
          <a:prstGeom prst="rect">
            <a:avLst/>
          </a:prstGeom>
          <a:ln>
            <a:noFill/>
          </a:ln>
          <a:extLst>
            <a:ext uri="{53640926-AAD7-44D8-BBD7-CCE9431645EC}">
              <a14:shadowObscured xmlns:a14="http://schemas.microsoft.com/office/drawing/2010/main"/>
            </a:ext>
          </a:extLst>
        </p:spPr>
      </p:pic>
      <p:pic>
        <p:nvPicPr>
          <p:cNvPr id="18" name="圖片 17"/>
          <p:cNvPicPr/>
          <p:nvPr/>
        </p:nvPicPr>
        <p:blipFill rotWithShape="1">
          <a:blip r:embed="rId4"/>
          <a:srcRect t="-1" b="45371"/>
          <a:stretch/>
        </p:blipFill>
        <p:spPr bwMode="auto">
          <a:xfrm>
            <a:off x="4572000" y="2204864"/>
            <a:ext cx="4417402" cy="15578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8651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n-ea"/>
              </a:rPr>
              <a:t>擴充衛星影像產品營運系統</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29</a:t>
            </a:fld>
            <a:endParaRPr lang="zh-TW" altLang="en-US"/>
          </a:p>
        </p:txBody>
      </p:sp>
      <p:pic>
        <p:nvPicPr>
          <p:cNvPr id="6" name="圖片 5"/>
          <p:cNvPicPr/>
          <p:nvPr/>
        </p:nvPicPr>
        <p:blipFill rotWithShape="1">
          <a:blip r:embed="rId2"/>
          <a:srcRect b="14451"/>
          <a:stretch/>
        </p:blipFill>
        <p:spPr bwMode="auto">
          <a:xfrm>
            <a:off x="301080" y="1569926"/>
            <a:ext cx="4789805" cy="3071495"/>
          </a:xfrm>
          <a:prstGeom prst="rect">
            <a:avLst/>
          </a:prstGeom>
          <a:ln>
            <a:solidFill>
              <a:schemeClr val="tx1"/>
            </a:solidFill>
          </a:ln>
          <a:extLst>
            <a:ext uri="{53640926-AAD7-44D8-BBD7-CCE9431645EC}">
              <a14:shadowObscured xmlns:a14="http://schemas.microsoft.com/office/drawing/2010/main"/>
            </a:ext>
          </a:extLst>
        </p:spPr>
      </p:pic>
      <p:pic>
        <p:nvPicPr>
          <p:cNvPr id="7" name="圖片 6"/>
          <p:cNvPicPr/>
          <p:nvPr/>
        </p:nvPicPr>
        <p:blipFill>
          <a:blip r:embed="rId3"/>
          <a:stretch>
            <a:fillRect/>
          </a:stretch>
        </p:blipFill>
        <p:spPr>
          <a:xfrm>
            <a:off x="4283968" y="2780927"/>
            <a:ext cx="4565650" cy="3523615"/>
          </a:xfrm>
          <a:prstGeom prst="rect">
            <a:avLst/>
          </a:prstGeom>
          <a:ln>
            <a:solidFill>
              <a:schemeClr val="tx1"/>
            </a:solidFill>
          </a:ln>
        </p:spPr>
      </p:pic>
      <p:sp>
        <p:nvSpPr>
          <p:cNvPr id="8" name="矩形 7"/>
          <p:cNvSpPr/>
          <p:nvPr/>
        </p:nvSpPr>
        <p:spPr>
          <a:xfrm>
            <a:off x="71567" y="4725144"/>
            <a:ext cx="4224233" cy="369332"/>
          </a:xfrm>
          <a:prstGeom prst="rect">
            <a:avLst/>
          </a:prstGeom>
        </p:spPr>
        <p:txBody>
          <a:bodyPr wrap="none">
            <a:spAutoFit/>
          </a:bodyPr>
          <a:lstStyle/>
          <a:p>
            <a:r>
              <a:rPr lang="zh-TW" altLang="zh-TW" dirty="0" smtClean="0"/>
              <a:t>國外特定單位會員帳號啟用</a:t>
            </a:r>
            <a:r>
              <a:rPr lang="en-US" altLang="zh-TW" dirty="0" smtClean="0"/>
              <a:t>Email</a:t>
            </a:r>
            <a:r>
              <a:rPr lang="zh-TW" altLang="zh-TW" dirty="0" smtClean="0"/>
              <a:t>通知信</a:t>
            </a:r>
            <a:endParaRPr lang="zh-TW" altLang="en-US" dirty="0"/>
          </a:p>
        </p:txBody>
      </p:sp>
      <p:sp>
        <p:nvSpPr>
          <p:cNvPr id="9" name="矩形 8"/>
          <p:cNvSpPr/>
          <p:nvPr/>
        </p:nvSpPr>
        <p:spPr>
          <a:xfrm>
            <a:off x="4224233" y="6325457"/>
            <a:ext cx="4224233" cy="369332"/>
          </a:xfrm>
          <a:prstGeom prst="rect">
            <a:avLst/>
          </a:prstGeom>
        </p:spPr>
        <p:txBody>
          <a:bodyPr wrap="none">
            <a:spAutoFit/>
          </a:bodyPr>
          <a:lstStyle/>
          <a:p>
            <a:r>
              <a:rPr lang="zh-TW" altLang="zh-TW" dirty="0"/>
              <a:t>國外特定單位會員帳號拒絕</a:t>
            </a:r>
            <a:r>
              <a:rPr lang="en-US" altLang="zh-TW" dirty="0"/>
              <a:t>Email</a:t>
            </a:r>
            <a:r>
              <a:rPr lang="zh-TW" altLang="zh-TW" dirty="0"/>
              <a:t>通知信</a:t>
            </a:r>
            <a:endParaRPr lang="zh-TW" altLang="en-US" dirty="0"/>
          </a:p>
        </p:txBody>
      </p:sp>
    </p:spTree>
    <p:extLst>
      <p:ext uri="{BB962C8B-B14F-4D97-AF65-F5344CB8AC3E}">
        <p14:creationId xmlns:p14="http://schemas.microsoft.com/office/powerpoint/2010/main" val="121226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971747">
            <a:off x="3234243" y="1145601"/>
            <a:ext cx="4745103" cy="441631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74984" y="1333879"/>
            <a:ext cx="4745103" cy="4186577"/>
          </a:xfrm>
          <a:prstGeom prst="rect">
            <a:avLst/>
          </a:prstGeom>
          <a:solidFill>
            <a:schemeClr val="accent5">
              <a:lumMod val="40000"/>
              <a:lumOff val="6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a:spLocks noGrp="1"/>
          </p:cNvSpPr>
          <p:nvPr>
            <p:ph type="title"/>
          </p:nvPr>
        </p:nvSpPr>
        <p:spPr>
          <a:xfrm>
            <a:off x="-285784" y="785794"/>
            <a:ext cx="3857652" cy="91440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4400" spc="50" dirty="0" smtClean="0">
                <a:ln w="11430"/>
                <a:solidFill>
                  <a:srgbClr val="800000"/>
                </a:solidFill>
                <a:effectLst>
                  <a:outerShdw blurRad="76200" dist="50800" dir="5400000" algn="tl" rotWithShape="0">
                    <a:srgbClr val="000000">
                      <a:alpha val="65000"/>
                    </a:srgbClr>
                  </a:outerShdw>
                </a:effectLst>
                <a:latin typeface="+mn-ea"/>
              </a:rPr>
              <a:t>前言</a:t>
            </a:r>
            <a:endParaRPr lang="zh-TW" altLang="en-US" sz="4400" spc="50" dirty="0">
              <a:ln w="11430"/>
              <a:solidFill>
                <a:srgbClr val="800000"/>
              </a:solidFill>
              <a:effectLst>
                <a:outerShdw blurRad="76200" dist="50800" dir="5400000" algn="tl" rotWithShape="0">
                  <a:srgbClr val="000000">
                    <a:alpha val="65000"/>
                  </a:srgbClr>
                </a:outerShdw>
              </a:effectLst>
            </a:endParaRPr>
          </a:p>
        </p:txBody>
      </p:sp>
      <p:sp>
        <p:nvSpPr>
          <p:cNvPr id="10" name="投影片編號版面配置區 9"/>
          <p:cNvSpPr>
            <a:spLocks noGrp="1"/>
          </p:cNvSpPr>
          <p:nvPr>
            <p:ph type="sldNum" sz="quarter" idx="12"/>
          </p:nvPr>
        </p:nvSpPr>
        <p:spPr>
          <a:xfrm>
            <a:off x="8429652" y="6350023"/>
            <a:ext cx="609600" cy="365125"/>
          </a:xfrm>
        </p:spPr>
        <p:txBody>
          <a:bodyPr/>
          <a:lstStyle/>
          <a:p>
            <a:fld id="{FB4EB710-2B2E-4556-9894-96124F0CAA47}" type="slidenum">
              <a:rPr lang="zh-TW" altLang="en-US" smtClean="0"/>
              <a:pPr/>
              <a:t>3</a:t>
            </a:fld>
            <a:endParaRPr lang="zh-TW" altLang="en-US" dirty="0"/>
          </a:p>
        </p:txBody>
      </p:sp>
      <p:grpSp>
        <p:nvGrpSpPr>
          <p:cNvPr id="2" name="群組 19"/>
          <p:cNvGrpSpPr/>
          <p:nvPr/>
        </p:nvGrpSpPr>
        <p:grpSpPr>
          <a:xfrm>
            <a:off x="3714744" y="2079018"/>
            <a:ext cx="3227512" cy="2123658"/>
            <a:chOff x="3714744" y="1714488"/>
            <a:chExt cx="3227512" cy="2123658"/>
          </a:xfrm>
        </p:grpSpPr>
        <p:sp>
          <p:nvSpPr>
            <p:cNvPr id="9" name="矩形 8"/>
            <p:cNvSpPr/>
            <p:nvPr/>
          </p:nvSpPr>
          <p:spPr>
            <a:xfrm>
              <a:off x="4500562" y="1714488"/>
              <a:ext cx="2441694" cy="2123658"/>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TW" altLang="en-US" sz="4400" b="1" cap="all" dirty="0" smtClean="0">
                  <a:ln w="0"/>
                  <a:effectLst>
                    <a:reflection blurRad="12700" stA="50000" endPos="50000" dist="5000" dir="5400000" sy="-100000" rotWithShape="0"/>
                  </a:effectLst>
                  <a:latin typeface="+mj-ea"/>
                  <a:ea typeface="+mj-ea"/>
                  <a:cs typeface="華康中黑體" pitchFamily="49" charset="-120"/>
                </a:rPr>
                <a:t>計畫目的</a:t>
              </a:r>
              <a:endParaRPr lang="en-US" altLang="zh-TW" sz="4400" b="1" cap="all" dirty="0">
                <a:ln w="0"/>
                <a:effectLst>
                  <a:reflection blurRad="12700" stA="50000" endPos="50000" dist="5000" dir="5400000" sy="-100000" rotWithShape="0"/>
                </a:effectLst>
                <a:latin typeface="+mj-ea"/>
                <a:ea typeface="+mj-ea"/>
                <a:cs typeface="華康中黑體" pitchFamily="49" charset="-120"/>
              </a:endParaRPr>
            </a:p>
            <a:p>
              <a:r>
                <a:rPr lang="zh-TW" altLang="en-US" sz="4400" b="1" cap="all" spc="0" dirty="0">
                  <a:ln w="0"/>
                  <a:effectLst>
                    <a:reflection blurRad="12700" stA="50000" endPos="50000" dist="5000" dir="5400000" sy="-100000" rotWithShape="0"/>
                  </a:effectLst>
                  <a:latin typeface="+mj-ea"/>
                  <a:ea typeface="+mj-ea"/>
                  <a:cs typeface="華康中黑體" pitchFamily="49" charset="-120"/>
                </a:rPr>
                <a:t>工作</a:t>
              </a:r>
              <a:r>
                <a:rPr lang="zh-TW" altLang="en-US" sz="4400" b="1" cap="all" spc="0" dirty="0" smtClean="0">
                  <a:ln w="0"/>
                  <a:effectLst>
                    <a:reflection blurRad="12700" stA="50000" endPos="50000" dist="5000" dir="5400000" sy="-100000" rotWithShape="0"/>
                  </a:effectLst>
                  <a:latin typeface="+mj-ea"/>
                  <a:ea typeface="+mj-ea"/>
                  <a:cs typeface="華康中黑體" pitchFamily="49" charset="-120"/>
                </a:rPr>
                <a:t>項目</a:t>
              </a:r>
              <a:endParaRPr lang="en-US" altLang="zh-TW" sz="4400" b="1" cap="all" spc="0" dirty="0" smtClean="0">
                <a:ln w="0"/>
                <a:effectLst>
                  <a:reflection blurRad="12700" stA="50000" endPos="50000" dist="5000" dir="5400000" sy="-100000" rotWithShape="0"/>
                </a:effectLst>
                <a:latin typeface="+mj-ea"/>
                <a:ea typeface="+mj-ea"/>
                <a:cs typeface="華康中黑體" pitchFamily="49" charset="-120"/>
              </a:endParaRPr>
            </a:p>
            <a:p>
              <a:r>
                <a:rPr lang="zh-TW" altLang="en-US" sz="4400" b="1" cap="all" spc="0" dirty="0" smtClean="0">
                  <a:ln w="0"/>
                  <a:effectLst>
                    <a:reflection blurRad="12700" stA="50000" endPos="50000" dist="5000" dir="5400000" sy="-100000" rotWithShape="0"/>
                  </a:effectLst>
                  <a:latin typeface="+mj-ea"/>
                  <a:ea typeface="+mj-ea"/>
                  <a:cs typeface="華康中黑體" pitchFamily="49" charset="-120"/>
                </a:rPr>
                <a:t>成果交付</a:t>
              </a:r>
              <a:endParaRPr lang="en-US" altLang="zh-TW" sz="1200" b="1" cap="all" spc="0" dirty="0" smtClean="0">
                <a:ln w="0"/>
                <a:effectLst>
                  <a:reflection blurRad="12700" stA="50000" endPos="50000" dist="5000" dir="5400000" sy="-100000" rotWithShape="0"/>
                </a:effectLst>
                <a:latin typeface="+mj-ea"/>
                <a:ea typeface="+mj-ea"/>
                <a:cs typeface="華康中黑體" pitchFamily="49" charset="-120"/>
              </a:endParaRPr>
            </a:p>
          </p:txBody>
        </p:sp>
        <p:pic>
          <p:nvPicPr>
            <p:cNvPr id="2050" name="Picture 2" descr="C:\Documents and Settings\pinky\Local Settings\Temporary Internet Files\Content.IE5\0TYJGTMR\MCj04247780000[1].wmf"/>
            <p:cNvPicPr>
              <a:picLocks noChangeAspect="1" noChangeArrowheads="1"/>
            </p:cNvPicPr>
            <p:nvPr/>
          </p:nvPicPr>
          <p:blipFill>
            <a:blip r:embed="rId2" cstate="print"/>
            <a:srcRect/>
            <a:stretch>
              <a:fillRect/>
            </a:stretch>
          </p:blipFill>
          <p:spPr bwMode="auto">
            <a:xfrm>
              <a:off x="3714744" y="1785926"/>
              <a:ext cx="578315" cy="523873"/>
            </a:xfrm>
            <a:prstGeom prst="rect">
              <a:avLst/>
            </a:prstGeom>
            <a:noFill/>
          </p:spPr>
        </p:pic>
        <p:pic>
          <p:nvPicPr>
            <p:cNvPr id="13" name="Picture 2" descr="C:\Documents and Settings\pinky\Local Settings\Temporary Internet Files\Content.IE5\0TYJGTMR\MCj04247780000[1].wmf"/>
            <p:cNvPicPr>
              <a:picLocks noChangeAspect="1" noChangeArrowheads="1"/>
            </p:cNvPicPr>
            <p:nvPr/>
          </p:nvPicPr>
          <p:blipFill>
            <a:blip r:embed="rId2" cstate="print"/>
            <a:srcRect/>
            <a:stretch>
              <a:fillRect/>
            </a:stretch>
          </p:blipFill>
          <p:spPr bwMode="auto">
            <a:xfrm>
              <a:off x="3714744" y="2500306"/>
              <a:ext cx="578315" cy="523873"/>
            </a:xfrm>
            <a:prstGeom prst="rect">
              <a:avLst/>
            </a:prstGeom>
            <a:noFill/>
          </p:spPr>
        </p:pic>
      </p:grpSp>
      <p:pic>
        <p:nvPicPr>
          <p:cNvPr id="12" name="Picture 2" descr="C:\Documents and Settings\pinky\Local Settings\Temporary Internet Files\Content.IE5\0TYJGTMR\MCj04247780000[1].wmf"/>
          <p:cNvPicPr>
            <a:picLocks noChangeAspect="1" noChangeArrowheads="1"/>
          </p:cNvPicPr>
          <p:nvPr/>
        </p:nvPicPr>
        <p:blipFill>
          <a:blip r:embed="rId2" cstate="print"/>
          <a:srcRect/>
          <a:stretch>
            <a:fillRect/>
          </a:stretch>
        </p:blipFill>
        <p:spPr bwMode="auto">
          <a:xfrm>
            <a:off x="3714741" y="3540304"/>
            <a:ext cx="578315" cy="52387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n-ea"/>
              </a:rPr>
              <a:t>擴充衛星影像產品營運系統</a:t>
            </a:r>
            <a:endParaRPr lang="zh-TW" altLang="en-US" dirty="0"/>
          </a:p>
        </p:txBody>
      </p:sp>
      <p:sp>
        <p:nvSpPr>
          <p:cNvPr id="3" name="內容版面配置區 2"/>
          <p:cNvSpPr>
            <a:spLocks noGrp="1"/>
          </p:cNvSpPr>
          <p:nvPr>
            <p:ph idx="1"/>
          </p:nvPr>
        </p:nvSpPr>
        <p:spPr>
          <a:xfrm>
            <a:off x="539552" y="1351309"/>
            <a:ext cx="7931224" cy="4525963"/>
          </a:xfrm>
        </p:spPr>
        <p:txBody>
          <a:bodyPr/>
          <a:lstStyle/>
          <a:p>
            <a:r>
              <a:rPr lang="zh-TW" altLang="zh-TW" sz="2400" dirty="0"/>
              <a:t>提供空間範圍及</a:t>
            </a:r>
            <a:r>
              <a:rPr lang="en-US" altLang="zh-TW" sz="2400" dirty="0"/>
              <a:t>AOI</a:t>
            </a:r>
            <a:r>
              <a:rPr lang="zh-TW" altLang="zh-TW" sz="2400" dirty="0"/>
              <a:t>查詢、拍攝日期、產品資訊查詢等多重條件交叉</a:t>
            </a:r>
            <a:r>
              <a:rPr lang="en-US" altLang="zh-TW" sz="2400" dirty="0"/>
              <a:t>(And)</a:t>
            </a:r>
            <a:r>
              <a:rPr lang="zh-TW" altLang="zh-TW" sz="2400" dirty="0" smtClean="0"/>
              <a:t>查詢</a:t>
            </a:r>
            <a:endParaRPr lang="en-US" altLang="zh-TW" sz="2400" dirty="0" smtClean="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30</a:t>
            </a:fld>
            <a:endParaRPr lang="zh-TW" altLang="en-US"/>
          </a:p>
        </p:txBody>
      </p:sp>
      <p:pic>
        <p:nvPicPr>
          <p:cNvPr id="6" name="圖片 5"/>
          <p:cNvPicPr/>
          <p:nvPr/>
        </p:nvPicPr>
        <p:blipFill rotWithShape="1">
          <a:blip r:embed="rId2"/>
          <a:srcRect b="7413"/>
          <a:stretch/>
        </p:blipFill>
        <p:spPr bwMode="auto">
          <a:xfrm>
            <a:off x="1403648" y="2708920"/>
            <a:ext cx="4752528" cy="3888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471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n-ea"/>
              </a:rPr>
              <a:t>擴充衛星影像產品營運系統</a:t>
            </a:r>
            <a:endParaRPr lang="zh-TW" altLang="en-US" dirty="0"/>
          </a:p>
        </p:txBody>
      </p:sp>
      <p:sp>
        <p:nvSpPr>
          <p:cNvPr id="3" name="內容版面配置區 2"/>
          <p:cNvSpPr>
            <a:spLocks noGrp="1"/>
          </p:cNvSpPr>
          <p:nvPr>
            <p:ph idx="1"/>
          </p:nvPr>
        </p:nvSpPr>
        <p:spPr>
          <a:xfrm>
            <a:off x="388764" y="1340768"/>
            <a:ext cx="8229600" cy="4525963"/>
          </a:xfrm>
        </p:spPr>
        <p:txBody>
          <a:bodyPr>
            <a:normAutofit/>
          </a:bodyPr>
          <a:lstStyle/>
          <a:p>
            <a:r>
              <a:rPr lang="zh-TW" altLang="zh-TW" sz="2400" dirty="0"/>
              <a:t>國外銷售之影像產品不含台澎金馬及中國大陸等地區影像產品</a:t>
            </a:r>
            <a:endParaRPr lang="zh-TW" altLang="en-US" sz="2400" dirty="0"/>
          </a:p>
          <a:p>
            <a:endParaRPr lang="zh-TW" altLang="en-US" sz="2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31</a:t>
            </a:fld>
            <a:endParaRPr lang="zh-TW" altLang="en-US"/>
          </a:p>
        </p:txBody>
      </p:sp>
      <p:pic>
        <p:nvPicPr>
          <p:cNvPr id="5" name="圖片 4"/>
          <p:cNvPicPr/>
          <p:nvPr/>
        </p:nvPicPr>
        <p:blipFill rotWithShape="1">
          <a:blip r:embed="rId2">
            <a:extLst>
              <a:ext uri="{28A0092B-C50C-407E-A947-70E740481C1C}">
                <a14:useLocalDpi xmlns:a14="http://schemas.microsoft.com/office/drawing/2010/main" val="0"/>
              </a:ext>
            </a:extLst>
          </a:blip>
          <a:srcRect t="10165"/>
          <a:stretch/>
        </p:blipFill>
        <p:spPr bwMode="auto">
          <a:xfrm>
            <a:off x="419552" y="2276872"/>
            <a:ext cx="4608512" cy="2304256"/>
          </a:xfrm>
          <a:prstGeom prst="rect">
            <a:avLst/>
          </a:prstGeom>
          <a:ln>
            <a:noFill/>
          </a:ln>
          <a:extLst>
            <a:ext uri="{53640926-AAD7-44D8-BBD7-CCE9431645EC}">
              <a14:shadowObscured xmlns:a14="http://schemas.microsoft.com/office/drawing/2010/main"/>
            </a:ext>
          </a:extLst>
        </p:spPr>
      </p:pic>
      <p:sp>
        <p:nvSpPr>
          <p:cNvPr id="6" name="矩形 5"/>
          <p:cNvSpPr/>
          <p:nvPr/>
        </p:nvSpPr>
        <p:spPr>
          <a:xfrm>
            <a:off x="3351664" y="6419964"/>
            <a:ext cx="4339650" cy="369332"/>
          </a:xfrm>
          <a:prstGeom prst="rect">
            <a:avLst/>
          </a:prstGeom>
        </p:spPr>
        <p:txBody>
          <a:bodyPr wrap="none">
            <a:spAutoFit/>
          </a:bodyPr>
          <a:lstStyle/>
          <a:p>
            <a:r>
              <a:rPr lang="zh-TW" altLang="zh-TW" dirty="0"/>
              <a:t>於上海查詢台灣地區影像產品之結果畫面</a:t>
            </a:r>
            <a:endParaRPr lang="zh-TW" altLang="en-US" dirty="0"/>
          </a:p>
        </p:txBody>
      </p:sp>
      <p:pic>
        <p:nvPicPr>
          <p:cNvPr id="7" name="圖片 6" descr="E:\0F2home\01報告書\103年_60_F2Home\5期末報告\10817332_10204645375165638_2119541570_o.jpg"/>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365104"/>
            <a:ext cx="5270500" cy="2054860"/>
          </a:xfrm>
          <a:prstGeom prst="rect">
            <a:avLst/>
          </a:prstGeom>
          <a:noFill/>
          <a:ln>
            <a:noFill/>
          </a:ln>
        </p:spPr>
      </p:pic>
      <p:sp>
        <p:nvSpPr>
          <p:cNvPr id="8" name="矩形 7"/>
          <p:cNvSpPr/>
          <p:nvPr/>
        </p:nvSpPr>
        <p:spPr>
          <a:xfrm>
            <a:off x="5110466" y="2254493"/>
            <a:ext cx="2580848" cy="646331"/>
          </a:xfrm>
          <a:prstGeom prst="rect">
            <a:avLst/>
          </a:prstGeom>
        </p:spPr>
        <p:txBody>
          <a:bodyPr wrap="square">
            <a:spAutoFit/>
          </a:bodyPr>
          <a:lstStyle/>
          <a:p>
            <a:r>
              <a:rPr lang="zh-TW" altLang="zh-TW" dirty="0"/>
              <a:t>香港地區</a:t>
            </a:r>
            <a:r>
              <a:rPr lang="x-none" altLang="zh-TW" dirty="0"/>
              <a:t>查詢</a:t>
            </a:r>
            <a:r>
              <a:rPr lang="zh-TW" altLang="zh-TW" dirty="0"/>
              <a:t>台灣地區</a:t>
            </a:r>
            <a:r>
              <a:rPr lang="x-none" altLang="zh-TW" dirty="0"/>
              <a:t>影像產品</a:t>
            </a:r>
            <a:r>
              <a:rPr lang="zh-TW" altLang="zh-TW" dirty="0"/>
              <a:t>之結果畫面</a:t>
            </a:r>
          </a:p>
        </p:txBody>
      </p:sp>
    </p:spTree>
    <p:extLst>
      <p:ext uri="{BB962C8B-B14F-4D97-AF65-F5344CB8AC3E}">
        <p14:creationId xmlns:p14="http://schemas.microsoft.com/office/powerpoint/2010/main" val="221089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n-ea"/>
              </a:rPr>
              <a:t>擴充衛星影像產品營運系統</a:t>
            </a:r>
            <a:endParaRPr lang="zh-TW" altLang="en-US" dirty="0"/>
          </a:p>
        </p:txBody>
      </p:sp>
      <p:sp>
        <p:nvSpPr>
          <p:cNvPr id="3" name="內容版面配置區 2"/>
          <p:cNvSpPr>
            <a:spLocks noGrp="1"/>
          </p:cNvSpPr>
          <p:nvPr>
            <p:ph idx="1"/>
          </p:nvPr>
        </p:nvSpPr>
        <p:spPr>
          <a:xfrm>
            <a:off x="457200" y="1340768"/>
            <a:ext cx="8229600" cy="4525963"/>
          </a:xfrm>
        </p:spPr>
        <p:txBody>
          <a:bodyPr/>
          <a:lstStyle/>
          <a:p>
            <a:r>
              <a:rPr lang="zh-TW" altLang="en-US" sz="2400" dirty="0" smtClean="0"/>
              <a:t>國外使用者付款機制</a:t>
            </a:r>
            <a:endParaRPr lang="en-US" altLang="zh-TW" sz="2400" dirty="0" smtClean="0"/>
          </a:p>
          <a:p>
            <a:pPr lvl="1"/>
            <a:r>
              <a:rPr lang="zh-TW" altLang="zh-TW" sz="1800" dirty="0" smtClean="0"/>
              <a:t>系統管理員</a:t>
            </a:r>
            <a:r>
              <a:rPr lang="zh-TW" altLang="zh-TW" sz="1800" dirty="0"/>
              <a:t>如將國外特定單位視為國內公務機關之另一種形式者，於會員與折扣維護功能之會員類別應設定為「無償使用者」</a:t>
            </a:r>
            <a:endParaRPr lang="zh-TW" altLang="en-US" sz="1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32</a:t>
            </a:fld>
            <a:endParaRPr lang="zh-TW" altLang="en-US"/>
          </a:p>
        </p:txBody>
      </p:sp>
      <p:pic>
        <p:nvPicPr>
          <p:cNvPr id="5" name="圖片 4"/>
          <p:cNvPicPr/>
          <p:nvPr/>
        </p:nvPicPr>
        <p:blipFill rotWithShape="1">
          <a:blip r:embed="rId2">
            <a:extLst>
              <a:ext uri="{28A0092B-C50C-407E-A947-70E740481C1C}">
                <a14:useLocalDpi xmlns:a14="http://schemas.microsoft.com/office/drawing/2010/main" val="0"/>
              </a:ext>
            </a:extLst>
          </a:blip>
          <a:srcRect b="5974"/>
          <a:stretch/>
        </p:blipFill>
        <p:spPr bwMode="auto">
          <a:xfrm>
            <a:off x="261377" y="2708920"/>
            <a:ext cx="4081145" cy="3618230"/>
          </a:xfrm>
          <a:prstGeom prst="rect">
            <a:avLst/>
          </a:prstGeom>
          <a:ln>
            <a:solidFill>
              <a:schemeClr val="tx1"/>
            </a:solidFill>
          </a:ln>
          <a:extLst>
            <a:ext uri="{53640926-AAD7-44D8-BBD7-CCE9431645EC}">
              <a14:shadowObscured xmlns:a14="http://schemas.microsoft.com/office/drawing/2010/main"/>
            </a:ext>
          </a:extLst>
        </p:spPr>
      </p:pic>
      <p:pic>
        <p:nvPicPr>
          <p:cNvPr id="6" name="圖片 5"/>
          <p:cNvPicPr/>
          <p:nvPr/>
        </p:nvPicPr>
        <p:blipFill>
          <a:blip r:embed="rId3" cstate="print">
            <a:extLst>
              <a:ext uri="{28A0092B-C50C-407E-A947-70E740481C1C}">
                <a14:useLocalDpi xmlns:a14="http://schemas.microsoft.com/office/drawing/2010/main" val="0"/>
              </a:ext>
            </a:extLst>
          </a:blip>
          <a:stretch>
            <a:fillRect/>
          </a:stretch>
        </p:blipFill>
        <p:spPr>
          <a:xfrm>
            <a:off x="4572000" y="2420888"/>
            <a:ext cx="3888432" cy="2474355"/>
          </a:xfrm>
          <a:prstGeom prst="rect">
            <a:avLst/>
          </a:prstGeom>
          <a:ln>
            <a:solidFill>
              <a:schemeClr val="tx1"/>
            </a:solidFill>
          </a:ln>
        </p:spPr>
      </p:pic>
      <p:pic>
        <p:nvPicPr>
          <p:cNvPr id="8" name="圖片 7"/>
          <p:cNvPicPr/>
          <p:nvPr/>
        </p:nvPicPr>
        <p:blipFill>
          <a:blip r:embed="rId4"/>
          <a:stretch>
            <a:fillRect/>
          </a:stretch>
        </p:blipFill>
        <p:spPr>
          <a:xfrm>
            <a:off x="4572000" y="5085184"/>
            <a:ext cx="3888432" cy="1436890"/>
          </a:xfrm>
          <a:prstGeom prst="rect">
            <a:avLst/>
          </a:prstGeom>
        </p:spPr>
      </p:pic>
    </p:spTree>
    <p:extLst>
      <p:ext uri="{BB962C8B-B14F-4D97-AF65-F5344CB8AC3E}">
        <p14:creationId xmlns:p14="http://schemas.microsoft.com/office/powerpoint/2010/main" val="129575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n-ea"/>
              </a:rPr>
              <a:t>擴充衛星影像產品營運系統</a:t>
            </a:r>
            <a:endParaRPr lang="zh-TW" altLang="en-US" dirty="0"/>
          </a:p>
        </p:txBody>
      </p:sp>
      <p:sp>
        <p:nvSpPr>
          <p:cNvPr id="3" name="內容版面配置區 2"/>
          <p:cNvSpPr>
            <a:spLocks noGrp="1"/>
          </p:cNvSpPr>
          <p:nvPr>
            <p:ph idx="1"/>
          </p:nvPr>
        </p:nvSpPr>
        <p:spPr>
          <a:xfrm>
            <a:off x="457200" y="1340768"/>
            <a:ext cx="8229600" cy="4525963"/>
          </a:xfrm>
        </p:spPr>
        <p:txBody>
          <a:bodyPr/>
          <a:lstStyle/>
          <a:p>
            <a:r>
              <a:rPr lang="zh-TW" altLang="en-US" sz="2400" dirty="0" smtClean="0"/>
              <a:t>取得影像</a:t>
            </a:r>
            <a:endParaRPr lang="en-US" altLang="zh-TW" sz="2400" dirty="0" smtClean="0"/>
          </a:p>
          <a:p>
            <a:pPr lvl="1"/>
            <a:r>
              <a:rPr lang="zh-TW" altLang="zh-TW" sz="1800" dirty="0"/>
              <a:t>系統管理者審核</a:t>
            </a:r>
            <a:r>
              <a:rPr lang="zh-TW" altLang="zh-TW" sz="1800" dirty="0" smtClean="0"/>
              <a:t>後</a:t>
            </a:r>
            <a:r>
              <a:rPr lang="zh-TW" altLang="en-US" sz="1800" dirty="0" smtClean="0"/>
              <a:t>，系統</a:t>
            </a:r>
            <a:r>
              <a:rPr lang="zh-TW" altLang="en-US" sz="1800" dirty="0"/>
              <a:t>將影像產品壓縮打包，完成之後系統發送產品準備完成通知信</a:t>
            </a:r>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33</a:t>
            </a:fld>
            <a:endParaRPr lang="zh-TW" altLang="en-US"/>
          </a:p>
        </p:txBody>
      </p:sp>
      <p:pic>
        <p:nvPicPr>
          <p:cNvPr id="7" name="圖片 6"/>
          <p:cNvPicPr/>
          <p:nvPr/>
        </p:nvPicPr>
        <p:blipFill>
          <a:blip r:embed="rId2"/>
          <a:stretch>
            <a:fillRect/>
          </a:stretch>
        </p:blipFill>
        <p:spPr>
          <a:xfrm>
            <a:off x="1314128" y="2469272"/>
            <a:ext cx="3473896" cy="2399888"/>
          </a:xfrm>
          <a:prstGeom prst="rect">
            <a:avLst/>
          </a:prstGeom>
          <a:ln>
            <a:solidFill>
              <a:schemeClr val="tx1"/>
            </a:solidFill>
          </a:ln>
        </p:spPr>
      </p:pic>
      <p:pic>
        <p:nvPicPr>
          <p:cNvPr id="8" name="圖片 7"/>
          <p:cNvPicPr/>
          <p:nvPr/>
        </p:nvPicPr>
        <p:blipFill>
          <a:blip r:embed="rId3"/>
          <a:stretch>
            <a:fillRect/>
          </a:stretch>
        </p:blipFill>
        <p:spPr>
          <a:xfrm>
            <a:off x="1314128" y="4935220"/>
            <a:ext cx="6858272" cy="1922780"/>
          </a:xfrm>
          <a:prstGeom prst="rect">
            <a:avLst/>
          </a:prstGeom>
          <a:ln>
            <a:solidFill>
              <a:schemeClr val="tx1"/>
            </a:solidFill>
          </a:ln>
        </p:spPr>
      </p:pic>
      <p:pic>
        <p:nvPicPr>
          <p:cNvPr id="9" name="圖片 8"/>
          <p:cNvPicPr/>
          <p:nvPr/>
        </p:nvPicPr>
        <p:blipFill>
          <a:blip r:embed="rId4"/>
          <a:stretch>
            <a:fillRect/>
          </a:stretch>
        </p:blipFill>
        <p:spPr>
          <a:xfrm>
            <a:off x="4932040" y="2469273"/>
            <a:ext cx="3240360" cy="2399888"/>
          </a:xfrm>
          <a:prstGeom prst="rect">
            <a:avLst/>
          </a:prstGeom>
          <a:ln>
            <a:solidFill>
              <a:schemeClr val="tx1"/>
            </a:solidFill>
          </a:ln>
        </p:spPr>
      </p:pic>
    </p:spTree>
    <p:extLst>
      <p:ext uri="{BB962C8B-B14F-4D97-AF65-F5344CB8AC3E}">
        <p14:creationId xmlns:p14="http://schemas.microsoft.com/office/powerpoint/2010/main" val="3026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971747">
            <a:off x="3234243" y="1145601"/>
            <a:ext cx="4745103" cy="441631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74984" y="1333879"/>
            <a:ext cx="4745103" cy="3607289"/>
          </a:xfrm>
          <a:prstGeom prst="rect">
            <a:avLst/>
          </a:prstGeom>
          <a:solidFill>
            <a:schemeClr val="accent5">
              <a:lumMod val="40000"/>
              <a:lumOff val="6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a:spLocks noGrp="1"/>
          </p:cNvSpPr>
          <p:nvPr>
            <p:ph type="title"/>
          </p:nvPr>
        </p:nvSpPr>
        <p:spPr>
          <a:xfrm>
            <a:off x="3818709" y="2408154"/>
            <a:ext cx="3857652" cy="91440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4400" spc="50" dirty="0" smtClean="0">
                <a:ln w="11430"/>
                <a:solidFill>
                  <a:srgbClr val="800000"/>
                </a:solidFill>
                <a:effectLst>
                  <a:outerShdw blurRad="76200" dist="50800" dir="5400000" algn="tl" rotWithShape="0">
                    <a:srgbClr val="000000">
                      <a:alpha val="65000"/>
                    </a:srgbClr>
                  </a:outerShdw>
                </a:effectLst>
              </a:rPr>
              <a:t>後續發展建議</a:t>
            </a:r>
            <a:endParaRPr lang="zh-TW" altLang="en-US" sz="4400" spc="50" dirty="0">
              <a:ln w="11430"/>
              <a:solidFill>
                <a:srgbClr val="800000"/>
              </a:solidFill>
              <a:effectLst>
                <a:outerShdw blurRad="76200" dist="50800" dir="5400000" algn="tl" rotWithShape="0">
                  <a:srgbClr val="000000">
                    <a:alpha val="65000"/>
                  </a:srgbClr>
                </a:outerShdw>
              </a:effectLst>
            </a:endParaRPr>
          </a:p>
        </p:txBody>
      </p:sp>
      <p:sp>
        <p:nvSpPr>
          <p:cNvPr id="10" name="投影片編號版面配置區 9"/>
          <p:cNvSpPr>
            <a:spLocks noGrp="1"/>
          </p:cNvSpPr>
          <p:nvPr>
            <p:ph type="sldNum" sz="quarter" idx="12"/>
          </p:nvPr>
        </p:nvSpPr>
        <p:spPr>
          <a:xfrm>
            <a:off x="8429652" y="6350023"/>
            <a:ext cx="609600" cy="365125"/>
          </a:xfrm>
        </p:spPr>
        <p:txBody>
          <a:bodyPr/>
          <a:lstStyle/>
          <a:p>
            <a:fld id="{FB4EB710-2B2E-4556-9894-96124F0CAA47}" type="slidenum">
              <a:rPr lang="zh-TW" altLang="en-US" smtClean="0"/>
              <a:pPr/>
              <a:t>34</a:t>
            </a:fld>
            <a:endParaRPr lang="zh-TW" altLang="en-US" dirty="0"/>
          </a:p>
        </p:txBody>
      </p:sp>
    </p:spTree>
    <p:extLst>
      <p:ext uri="{BB962C8B-B14F-4D97-AF65-F5344CB8AC3E}">
        <p14:creationId xmlns:p14="http://schemas.microsoft.com/office/powerpoint/2010/main" val="2608235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12540" y="4589680"/>
            <a:ext cx="7935366" cy="1368152"/>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zh-TW" altLang="en-US"/>
          </a:p>
        </p:txBody>
      </p:sp>
      <p:sp>
        <p:nvSpPr>
          <p:cNvPr id="28" name="矩形 27"/>
          <p:cNvSpPr/>
          <p:nvPr/>
        </p:nvSpPr>
        <p:spPr>
          <a:xfrm>
            <a:off x="712539" y="3013888"/>
            <a:ext cx="7935366" cy="1368152"/>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zh-TW" altLang="en-US"/>
          </a:p>
        </p:txBody>
      </p:sp>
      <p:sp>
        <p:nvSpPr>
          <p:cNvPr id="27" name="矩形 26"/>
          <p:cNvSpPr/>
          <p:nvPr/>
        </p:nvSpPr>
        <p:spPr>
          <a:xfrm>
            <a:off x="669082" y="1412776"/>
            <a:ext cx="7935366" cy="1368152"/>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zh-TW" altLang="en-US" dirty="0">
              <a:solidFill>
                <a:schemeClr val="dk1">
                  <a:hueOff val="0"/>
                  <a:satOff val="0"/>
                  <a:lumOff val="0"/>
                  <a:alphaOff val="0"/>
                </a:schemeClr>
              </a:solidFill>
            </a:endParaRPr>
          </a:p>
        </p:txBody>
      </p:sp>
      <p:sp>
        <p:nvSpPr>
          <p:cNvPr id="2" name="標題 1"/>
          <p:cNvSpPr>
            <a:spLocks noGrp="1"/>
          </p:cNvSpPr>
          <p:nvPr>
            <p:ph type="title"/>
          </p:nvPr>
        </p:nvSpPr>
        <p:spPr/>
        <p:txBody>
          <a:bodyPr>
            <a:normAutofit/>
          </a:bodyPr>
          <a:lstStyle/>
          <a:p>
            <a:r>
              <a:rPr lang="zh-TW" altLang="en-US" dirty="0" smtClean="0">
                <a:latin typeface="+mn-ea"/>
                <a:ea typeface="+mn-ea"/>
              </a:rPr>
              <a:t>後續發展建議</a:t>
            </a:r>
            <a:endParaRPr lang="zh-TW" altLang="en-US" dirty="0">
              <a:latin typeface="+mn-ea"/>
              <a:ea typeface="+mn-ea"/>
            </a:endParaRPr>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35</a:t>
            </a:fld>
            <a:endParaRPr lang="zh-TW" altLang="en-US"/>
          </a:p>
        </p:txBody>
      </p:sp>
      <p:grpSp>
        <p:nvGrpSpPr>
          <p:cNvPr id="10" name="群組 9"/>
          <p:cNvGrpSpPr/>
          <p:nvPr/>
        </p:nvGrpSpPr>
        <p:grpSpPr>
          <a:xfrm>
            <a:off x="683567" y="1484784"/>
            <a:ext cx="4508025" cy="571209"/>
            <a:chOff x="4120" y="2339410"/>
            <a:chExt cx="1779546" cy="571209"/>
          </a:xfrm>
        </p:grpSpPr>
        <p:sp>
          <p:nvSpPr>
            <p:cNvPr id="11" name="矩形 10"/>
            <p:cNvSpPr/>
            <p:nvPr/>
          </p:nvSpPr>
          <p:spPr>
            <a:xfrm>
              <a:off x="4120" y="2339410"/>
              <a:ext cx="1779546" cy="571209"/>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矩形 11"/>
            <p:cNvSpPr/>
            <p:nvPr/>
          </p:nvSpPr>
          <p:spPr>
            <a:xfrm>
              <a:off x="4120" y="2339410"/>
              <a:ext cx="1253201" cy="5712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endParaRPr lang="zh-TW" altLang="en-US" sz="2800" kern="1200"/>
            </a:p>
          </p:txBody>
        </p:sp>
      </p:grpSp>
      <p:sp>
        <p:nvSpPr>
          <p:cNvPr id="14" name="文字方塊 13"/>
          <p:cNvSpPr txBox="1"/>
          <p:nvPr/>
        </p:nvSpPr>
        <p:spPr>
          <a:xfrm>
            <a:off x="683568" y="1512459"/>
            <a:ext cx="2339102" cy="523220"/>
          </a:xfrm>
          <a:prstGeom prst="rect">
            <a:avLst/>
          </a:prstGeom>
          <a:noFill/>
        </p:spPr>
        <p:txBody>
          <a:bodyPr wrap="none" rtlCol="0">
            <a:spAutoFit/>
          </a:bodyPr>
          <a:lstStyle/>
          <a:p>
            <a:pPr marL="0" lvl="2"/>
            <a:r>
              <a:rPr lang="zh-TW" altLang="zh-TW" sz="2800" b="1" dirty="0">
                <a:effectLst>
                  <a:outerShdw sx="0" sy="0">
                    <a:srgbClr val="000000"/>
                  </a:outerShdw>
                </a:effectLst>
              </a:rPr>
              <a:t>舉辦教育</a:t>
            </a:r>
            <a:r>
              <a:rPr lang="zh-TW" altLang="zh-TW" sz="2800" b="1" dirty="0" smtClean="0">
                <a:effectLst>
                  <a:outerShdw sx="0" sy="0">
                    <a:srgbClr val="000000"/>
                  </a:outerShdw>
                </a:effectLst>
              </a:rPr>
              <a:t>訓練</a:t>
            </a:r>
            <a:endParaRPr lang="zh-TW" altLang="en-US" sz="2800" dirty="0"/>
          </a:p>
        </p:txBody>
      </p:sp>
      <p:grpSp>
        <p:nvGrpSpPr>
          <p:cNvPr id="18" name="群組 17"/>
          <p:cNvGrpSpPr/>
          <p:nvPr/>
        </p:nvGrpSpPr>
        <p:grpSpPr>
          <a:xfrm>
            <a:off x="698053" y="3126755"/>
            <a:ext cx="4493539" cy="571209"/>
            <a:chOff x="4120" y="2339410"/>
            <a:chExt cx="1779546" cy="571209"/>
          </a:xfrm>
          <a:solidFill>
            <a:schemeClr val="accent4"/>
          </a:solidFill>
        </p:grpSpPr>
        <p:sp>
          <p:nvSpPr>
            <p:cNvPr id="19" name="矩形 18"/>
            <p:cNvSpPr/>
            <p:nvPr/>
          </p:nvSpPr>
          <p:spPr>
            <a:xfrm>
              <a:off x="4120" y="2339410"/>
              <a:ext cx="1779546" cy="571209"/>
            </a:xfrm>
            <a:prstGeom prst="rect">
              <a:avLst/>
            </a:prstGeom>
            <a:gr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矩形 19"/>
            <p:cNvSpPr/>
            <p:nvPr/>
          </p:nvSpPr>
          <p:spPr>
            <a:xfrm>
              <a:off x="4120" y="2339410"/>
              <a:ext cx="1253201" cy="5712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endParaRPr lang="zh-TW" altLang="en-US" sz="2800" kern="1200"/>
            </a:p>
          </p:txBody>
        </p:sp>
      </p:grpSp>
      <p:sp>
        <p:nvSpPr>
          <p:cNvPr id="21" name="文字方塊 20"/>
          <p:cNvSpPr txBox="1"/>
          <p:nvPr/>
        </p:nvSpPr>
        <p:spPr>
          <a:xfrm>
            <a:off x="698054" y="3105019"/>
            <a:ext cx="4493538" cy="523220"/>
          </a:xfrm>
          <a:prstGeom prst="rect">
            <a:avLst/>
          </a:prstGeom>
          <a:noFill/>
        </p:spPr>
        <p:txBody>
          <a:bodyPr wrap="none" rtlCol="0">
            <a:spAutoFit/>
          </a:bodyPr>
          <a:lstStyle/>
          <a:p>
            <a:pPr marL="0" lvl="2"/>
            <a:r>
              <a:rPr lang="zh-TW" altLang="en-US" sz="2800" b="1" dirty="0" smtClean="0">
                <a:effectLst>
                  <a:outerShdw sx="0" sy="0">
                    <a:srgbClr val="000000"/>
                  </a:outerShdw>
                </a:effectLst>
              </a:rPr>
              <a:t>建立</a:t>
            </a:r>
            <a:r>
              <a:rPr lang="zh-TW" altLang="en-US" sz="2800" b="1" dirty="0">
                <a:effectLst>
                  <a:outerShdw sx="0" sy="0">
                    <a:srgbClr val="000000"/>
                  </a:outerShdw>
                </a:effectLst>
              </a:rPr>
              <a:t>對於處理時間的敏感度</a:t>
            </a:r>
            <a:endParaRPr lang="zh-TW" altLang="en-US" sz="2800" dirty="0"/>
          </a:p>
        </p:txBody>
      </p:sp>
      <p:grpSp>
        <p:nvGrpSpPr>
          <p:cNvPr id="23" name="群組 22"/>
          <p:cNvGrpSpPr/>
          <p:nvPr/>
        </p:nvGrpSpPr>
        <p:grpSpPr>
          <a:xfrm>
            <a:off x="712539" y="4702547"/>
            <a:ext cx="4479052" cy="571209"/>
            <a:chOff x="4120" y="2339410"/>
            <a:chExt cx="1826664" cy="571209"/>
          </a:xfrm>
          <a:solidFill>
            <a:schemeClr val="accent3"/>
          </a:solidFill>
        </p:grpSpPr>
        <p:sp>
          <p:nvSpPr>
            <p:cNvPr id="24" name="矩形 23"/>
            <p:cNvSpPr/>
            <p:nvPr/>
          </p:nvSpPr>
          <p:spPr>
            <a:xfrm>
              <a:off x="4120" y="2339410"/>
              <a:ext cx="1826664" cy="571209"/>
            </a:xfrm>
            <a:prstGeom prst="rect">
              <a:avLst/>
            </a:prstGeom>
            <a:gr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矩形 24"/>
            <p:cNvSpPr/>
            <p:nvPr/>
          </p:nvSpPr>
          <p:spPr>
            <a:xfrm>
              <a:off x="4120" y="2339410"/>
              <a:ext cx="1253201" cy="5712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endParaRPr lang="zh-TW" altLang="en-US" sz="2800" kern="1200"/>
            </a:p>
          </p:txBody>
        </p:sp>
      </p:grpSp>
      <p:sp>
        <p:nvSpPr>
          <p:cNvPr id="26" name="文字方塊 25"/>
          <p:cNvSpPr txBox="1"/>
          <p:nvPr/>
        </p:nvSpPr>
        <p:spPr>
          <a:xfrm>
            <a:off x="712540" y="4680811"/>
            <a:ext cx="4134465" cy="523220"/>
          </a:xfrm>
          <a:prstGeom prst="rect">
            <a:avLst/>
          </a:prstGeom>
          <a:noFill/>
        </p:spPr>
        <p:txBody>
          <a:bodyPr wrap="none" rtlCol="0">
            <a:spAutoFit/>
          </a:bodyPr>
          <a:lstStyle/>
          <a:p>
            <a:pPr marL="0" lvl="2"/>
            <a:r>
              <a:rPr lang="zh-TW" altLang="en-US" sz="2800" b="1" dirty="0" smtClean="0">
                <a:effectLst>
                  <a:outerShdw sx="0" sy="0">
                    <a:srgbClr val="000000"/>
                  </a:outerShdw>
                </a:effectLst>
              </a:rPr>
              <a:t>建立</a:t>
            </a:r>
            <a:r>
              <a:rPr lang="zh-TW" altLang="en-US" sz="2800" b="1" dirty="0">
                <a:effectLst>
                  <a:outerShdw sx="0" sy="0">
                    <a:srgbClr val="000000"/>
                  </a:outerShdw>
                </a:effectLst>
              </a:rPr>
              <a:t>客戶的使用意見回饋</a:t>
            </a:r>
            <a:endParaRPr lang="zh-TW" altLang="en-US" sz="2800" dirty="0"/>
          </a:p>
        </p:txBody>
      </p:sp>
      <p:sp>
        <p:nvSpPr>
          <p:cNvPr id="30" name="矩形 29"/>
          <p:cNvSpPr/>
          <p:nvPr/>
        </p:nvSpPr>
        <p:spPr>
          <a:xfrm>
            <a:off x="712540" y="2134597"/>
            <a:ext cx="7276112" cy="646331"/>
          </a:xfrm>
          <a:prstGeom prst="rect">
            <a:avLst/>
          </a:prstGeom>
        </p:spPr>
        <p:txBody>
          <a:bodyPr wrap="square">
            <a:spAutoFit/>
          </a:bodyPr>
          <a:lstStyle/>
          <a:p>
            <a:pPr marL="285750" indent="-285750">
              <a:buFont typeface="Arial" panose="020B0604020202020204" pitchFamily="34" charset="0"/>
              <a:buChar char="•"/>
            </a:pPr>
            <a:r>
              <a:rPr lang="zh-TW" altLang="zh-TW" dirty="0" smtClean="0"/>
              <a:t>建議</a:t>
            </a:r>
            <a:r>
              <a:rPr lang="zh-TW" altLang="zh-TW" dirty="0"/>
              <a:t>應該舉辦相關的教育訓練，讓同仁可以熟知整個</a:t>
            </a:r>
            <a:r>
              <a:rPr lang="zh-TW" altLang="zh-TW" dirty="0" smtClean="0"/>
              <a:t>流程</a:t>
            </a:r>
            <a:endParaRPr lang="en-US" altLang="zh-TW" dirty="0" smtClean="0"/>
          </a:p>
          <a:p>
            <a:pPr marL="285750" indent="-285750">
              <a:buFont typeface="Arial" panose="020B0604020202020204" pitchFamily="34" charset="0"/>
              <a:buChar char="•"/>
            </a:pPr>
            <a:r>
              <a:rPr lang="zh-TW" altLang="en-US" dirty="0" smtClean="0"/>
              <a:t>建立</a:t>
            </a:r>
            <a:r>
              <a:rPr lang="zh-TW" altLang="zh-TW" dirty="0" smtClean="0"/>
              <a:t>相對</a:t>
            </a:r>
            <a:r>
              <a:rPr lang="zh-TW" altLang="zh-TW" dirty="0"/>
              <a:t>應</a:t>
            </a:r>
            <a:r>
              <a:rPr lang="zh-TW" altLang="zh-TW" dirty="0" smtClean="0"/>
              <a:t>窗口清單</a:t>
            </a:r>
            <a:endParaRPr lang="zh-TW" altLang="en-US" dirty="0"/>
          </a:p>
        </p:txBody>
      </p:sp>
      <p:sp>
        <p:nvSpPr>
          <p:cNvPr id="31" name="矩形 30"/>
          <p:cNvSpPr/>
          <p:nvPr/>
        </p:nvSpPr>
        <p:spPr>
          <a:xfrm>
            <a:off x="712540" y="3679911"/>
            <a:ext cx="7276112" cy="646331"/>
          </a:xfrm>
          <a:prstGeom prst="rect">
            <a:avLst/>
          </a:prstGeom>
        </p:spPr>
        <p:txBody>
          <a:bodyPr wrap="square">
            <a:spAutoFit/>
          </a:bodyPr>
          <a:lstStyle/>
          <a:p>
            <a:pPr marL="285750" indent="-285750">
              <a:buFont typeface="Arial" panose="020B0604020202020204" pitchFamily="34" charset="0"/>
              <a:buChar char="•"/>
            </a:pPr>
            <a:r>
              <a:rPr lang="zh-TW" altLang="en-US" dirty="0"/>
              <a:t>知道合理的處理時間長短才能有助於第一時間排除</a:t>
            </a:r>
            <a:r>
              <a:rPr lang="zh-TW" altLang="en-US" dirty="0" smtClean="0"/>
              <a:t>問題</a:t>
            </a:r>
            <a:endParaRPr lang="en-US" altLang="zh-TW" dirty="0" smtClean="0"/>
          </a:p>
          <a:p>
            <a:pPr marL="285750" indent="-285750">
              <a:buFont typeface="Arial" panose="020B0604020202020204" pitchFamily="34" charset="0"/>
              <a:buChar char="•"/>
            </a:pPr>
            <a:r>
              <a:rPr lang="zh-TW" altLang="en-US" dirty="0"/>
              <a:t>增加客戶對系統的黏稠度</a:t>
            </a:r>
          </a:p>
        </p:txBody>
      </p:sp>
      <p:sp>
        <p:nvSpPr>
          <p:cNvPr id="32" name="矩形 31"/>
          <p:cNvSpPr/>
          <p:nvPr/>
        </p:nvSpPr>
        <p:spPr>
          <a:xfrm>
            <a:off x="712540" y="5296067"/>
            <a:ext cx="7276112" cy="646331"/>
          </a:xfrm>
          <a:prstGeom prst="rect">
            <a:avLst/>
          </a:prstGeom>
        </p:spPr>
        <p:txBody>
          <a:bodyPr wrap="square">
            <a:spAutoFit/>
          </a:bodyPr>
          <a:lstStyle/>
          <a:p>
            <a:pPr marL="285750" indent="-285750">
              <a:buFont typeface="Arial" panose="020B0604020202020204" pitchFamily="34" charset="0"/>
              <a:buChar char="•"/>
            </a:pPr>
            <a:r>
              <a:rPr lang="zh-TW" altLang="en-US" dirty="0"/>
              <a:t>建議可建立系統化的使用意見回饋</a:t>
            </a:r>
            <a:r>
              <a:rPr lang="zh-TW" altLang="en-US" dirty="0" smtClean="0"/>
              <a:t>機制</a:t>
            </a:r>
            <a:endParaRPr lang="en-US" altLang="zh-TW" dirty="0" smtClean="0"/>
          </a:p>
          <a:p>
            <a:pPr marL="285750" indent="-285750">
              <a:buFont typeface="Arial" panose="020B0604020202020204" pitchFamily="34" charset="0"/>
              <a:buChar char="•"/>
            </a:pPr>
            <a:r>
              <a:rPr lang="zh-TW" altLang="en-US" dirty="0"/>
              <a:t>提供更有效率的意見回饋</a:t>
            </a:r>
          </a:p>
        </p:txBody>
      </p:sp>
    </p:spTree>
    <p:extLst>
      <p:ext uri="{BB962C8B-B14F-4D97-AF65-F5344CB8AC3E}">
        <p14:creationId xmlns:p14="http://schemas.microsoft.com/office/powerpoint/2010/main" val="33571524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12539" y="3013888"/>
            <a:ext cx="7935366" cy="1368152"/>
          </a:xfrm>
          <a:prstGeom prst="rect">
            <a:avLst/>
          </a:prstGeom>
          <a:ln>
            <a:solidFill>
              <a:schemeClr val="accent6">
                <a:lumMod val="75000"/>
              </a:schemeClr>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zh-TW" altLang="en-US"/>
          </a:p>
        </p:txBody>
      </p:sp>
      <p:sp>
        <p:nvSpPr>
          <p:cNvPr id="27" name="矩形 26"/>
          <p:cNvSpPr/>
          <p:nvPr/>
        </p:nvSpPr>
        <p:spPr>
          <a:xfrm>
            <a:off x="669082" y="1412776"/>
            <a:ext cx="7935366" cy="1368152"/>
          </a:xfrm>
          <a:prstGeom prst="rect">
            <a:avLst/>
          </a:prstGeom>
          <a:ln>
            <a:solidFill>
              <a:schemeClr val="accent5">
                <a:lumMod val="75000"/>
              </a:schemeClr>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zh-TW" altLang="en-US" dirty="0">
              <a:solidFill>
                <a:schemeClr val="dk1">
                  <a:hueOff val="0"/>
                  <a:satOff val="0"/>
                  <a:lumOff val="0"/>
                  <a:alphaOff val="0"/>
                </a:schemeClr>
              </a:solidFill>
            </a:endParaRPr>
          </a:p>
        </p:txBody>
      </p:sp>
      <p:sp>
        <p:nvSpPr>
          <p:cNvPr id="2" name="標題 1"/>
          <p:cNvSpPr>
            <a:spLocks noGrp="1"/>
          </p:cNvSpPr>
          <p:nvPr>
            <p:ph type="title"/>
          </p:nvPr>
        </p:nvSpPr>
        <p:spPr/>
        <p:txBody>
          <a:bodyPr>
            <a:normAutofit/>
          </a:bodyPr>
          <a:lstStyle/>
          <a:p>
            <a:r>
              <a:rPr lang="zh-TW" altLang="en-US" dirty="0" smtClean="0">
                <a:latin typeface="+mn-ea"/>
                <a:ea typeface="+mn-ea"/>
              </a:rPr>
              <a:t>後續發展建議</a:t>
            </a:r>
            <a:endParaRPr lang="zh-TW" altLang="en-US" dirty="0">
              <a:latin typeface="+mn-ea"/>
              <a:ea typeface="+mn-ea"/>
            </a:endParaRPr>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36</a:t>
            </a:fld>
            <a:endParaRPr lang="zh-TW" altLang="en-US"/>
          </a:p>
        </p:txBody>
      </p:sp>
      <p:grpSp>
        <p:nvGrpSpPr>
          <p:cNvPr id="10" name="群組 9"/>
          <p:cNvGrpSpPr/>
          <p:nvPr/>
        </p:nvGrpSpPr>
        <p:grpSpPr>
          <a:xfrm>
            <a:off x="683567" y="1484784"/>
            <a:ext cx="4508025" cy="571209"/>
            <a:chOff x="4120" y="2339410"/>
            <a:chExt cx="1779546" cy="571209"/>
          </a:xfrm>
        </p:grpSpPr>
        <p:sp>
          <p:nvSpPr>
            <p:cNvPr id="11" name="矩形 10"/>
            <p:cNvSpPr/>
            <p:nvPr/>
          </p:nvSpPr>
          <p:spPr>
            <a:xfrm>
              <a:off x="4120" y="2339410"/>
              <a:ext cx="1779546" cy="571209"/>
            </a:xfrm>
            <a:prstGeom prst="rect">
              <a:avLst/>
            </a:prstGeom>
            <a:solidFill>
              <a:schemeClr val="accent5">
                <a:lumMod val="75000"/>
              </a:schemeClr>
            </a:solidFill>
            <a:ln>
              <a:solidFill>
                <a:schemeClr val="accent5">
                  <a:lumMod val="75000"/>
                </a:schemeClr>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矩形 11"/>
            <p:cNvSpPr/>
            <p:nvPr/>
          </p:nvSpPr>
          <p:spPr>
            <a:xfrm>
              <a:off x="4120" y="2339410"/>
              <a:ext cx="1253201" cy="5712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endParaRPr lang="zh-TW" altLang="en-US" sz="2800" kern="1200"/>
            </a:p>
          </p:txBody>
        </p:sp>
      </p:grpSp>
      <p:sp>
        <p:nvSpPr>
          <p:cNvPr id="14" name="文字方塊 13"/>
          <p:cNvSpPr txBox="1"/>
          <p:nvPr/>
        </p:nvSpPr>
        <p:spPr>
          <a:xfrm>
            <a:off x="683568" y="1512459"/>
            <a:ext cx="2698175" cy="523220"/>
          </a:xfrm>
          <a:prstGeom prst="rect">
            <a:avLst/>
          </a:prstGeom>
          <a:noFill/>
        </p:spPr>
        <p:txBody>
          <a:bodyPr wrap="none" rtlCol="0">
            <a:spAutoFit/>
          </a:bodyPr>
          <a:lstStyle/>
          <a:p>
            <a:pPr marL="0" lvl="2"/>
            <a:r>
              <a:rPr lang="zh-TW" altLang="en-US" sz="2800" b="1" dirty="0" smtClean="0">
                <a:effectLst>
                  <a:outerShdw sx="0" sy="0">
                    <a:srgbClr val="000000"/>
                  </a:outerShdw>
                </a:effectLst>
              </a:rPr>
              <a:t>國外</a:t>
            </a:r>
            <a:r>
              <a:rPr lang="zh-TW" altLang="en-US" sz="2800" b="1" dirty="0">
                <a:effectLst>
                  <a:outerShdw sx="0" sy="0">
                    <a:srgbClr val="000000"/>
                  </a:outerShdw>
                </a:effectLst>
              </a:rPr>
              <a:t>產品規格化</a:t>
            </a:r>
            <a:endParaRPr lang="zh-TW" altLang="en-US" sz="2800" dirty="0"/>
          </a:p>
        </p:txBody>
      </p:sp>
      <p:grpSp>
        <p:nvGrpSpPr>
          <p:cNvPr id="18" name="群組 17"/>
          <p:cNvGrpSpPr/>
          <p:nvPr/>
        </p:nvGrpSpPr>
        <p:grpSpPr>
          <a:xfrm>
            <a:off x="698053" y="3126755"/>
            <a:ext cx="4493539" cy="571209"/>
            <a:chOff x="4120" y="2339410"/>
            <a:chExt cx="1779546" cy="571209"/>
          </a:xfrm>
          <a:solidFill>
            <a:schemeClr val="accent6">
              <a:lumMod val="75000"/>
            </a:schemeClr>
          </a:solidFill>
        </p:grpSpPr>
        <p:sp>
          <p:nvSpPr>
            <p:cNvPr id="19" name="矩形 18"/>
            <p:cNvSpPr/>
            <p:nvPr/>
          </p:nvSpPr>
          <p:spPr>
            <a:xfrm>
              <a:off x="4120" y="2339410"/>
              <a:ext cx="1779546" cy="571209"/>
            </a:xfrm>
            <a:prstGeom prst="rect">
              <a:avLst/>
            </a:prstGeom>
            <a:gr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矩形 19"/>
            <p:cNvSpPr/>
            <p:nvPr/>
          </p:nvSpPr>
          <p:spPr>
            <a:xfrm>
              <a:off x="4120" y="2339410"/>
              <a:ext cx="1253201" cy="5712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endParaRPr lang="zh-TW" altLang="en-US" sz="2800" kern="1200"/>
            </a:p>
          </p:txBody>
        </p:sp>
      </p:grpSp>
      <p:sp>
        <p:nvSpPr>
          <p:cNvPr id="21" name="文字方塊 20"/>
          <p:cNvSpPr txBox="1"/>
          <p:nvPr/>
        </p:nvSpPr>
        <p:spPr>
          <a:xfrm>
            <a:off x="698054" y="3105019"/>
            <a:ext cx="3775393" cy="523220"/>
          </a:xfrm>
          <a:prstGeom prst="rect">
            <a:avLst/>
          </a:prstGeom>
          <a:noFill/>
        </p:spPr>
        <p:txBody>
          <a:bodyPr wrap="none" rtlCol="0">
            <a:spAutoFit/>
          </a:bodyPr>
          <a:lstStyle/>
          <a:p>
            <a:pPr marL="0" lvl="2"/>
            <a:r>
              <a:rPr lang="zh-TW" altLang="en-US" sz="2800" b="1" dirty="0" smtClean="0">
                <a:effectLst>
                  <a:outerShdw sx="0" sy="0">
                    <a:srgbClr val="000000"/>
                  </a:outerShdw>
                </a:effectLst>
              </a:rPr>
              <a:t>建立</a:t>
            </a:r>
            <a:r>
              <a:rPr lang="zh-TW" altLang="en-US" sz="2800" b="1" dirty="0">
                <a:effectLst>
                  <a:outerShdw sx="0" sy="0">
                    <a:srgbClr val="000000"/>
                  </a:outerShdw>
                </a:effectLst>
              </a:rPr>
              <a:t>國外產品銷售</a:t>
            </a:r>
            <a:r>
              <a:rPr lang="zh-TW" altLang="en-US" sz="2800" b="1" dirty="0" smtClean="0">
                <a:effectLst>
                  <a:outerShdw sx="0" sy="0">
                    <a:srgbClr val="000000"/>
                  </a:outerShdw>
                </a:effectLst>
              </a:rPr>
              <a:t>規則</a:t>
            </a:r>
            <a:endParaRPr lang="zh-TW" altLang="en-US" sz="2800" dirty="0"/>
          </a:p>
        </p:txBody>
      </p:sp>
      <p:sp>
        <p:nvSpPr>
          <p:cNvPr id="30" name="矩形 29"/>
          <p:cNvSpPr/>
          <p:nvPr/>
        </p:nvSpPr>
        <p:spPr>
          <a:xfrm>
            <a:off x="712540" y="2134597"/>
            <a:ext cx="7459860" cy="369332"/>
          </a:xfrm>
          <a:prstGeom prst="rect">
            <a:avLst/>
          </a:prstGeom>
        </p:spPr>
        <p:txBody>
          <a:bodyPr wrap="square">
            <a:spAutoFit/>
          </a:bodyPr>
          <a:lstStyle/>
          <a:p>
            <a:pPr marL="285750" indent="-285750">
              <a:buFont typeface="Arial" panose="020B0604020202020204" pitchFamily="34" charset="0"/>
              <a:buChar char="•"/>
            </a:pPr>
            <a:r>
              <a:rPr lang="zh-TW" altLang="en-US" dirty="0" smtClean="0"/>
              <a:t>將國外歷史拍攝</a:t>
            </a:r>
            <a:r>
              <a:rPr lang="zh-TW" altLang="en-US" dirty="0"/>
              <a:t>影像以固定範圍產品規格化</a:t>
            </a:r>
            <a:r>
              <a:rPr lang="zh-TW" altLang="en-US" dirty="0" smtClean="0"/>
              <a:t>，便利使用者查詢與申購</a:t>
            </a:r>
            <a:endParaRPr lang="zh-TW" altLang="en-US" dirty="0"/>
          </a:p>
        </p:txBody>
      </p:sp>
      <p:sp>
        <p:nvSpPr>
          <p:cNvPr id="31" name="矩形 30"/>
          <p:cNvSpPr/>
          <p:nvPr/>
        </p:nvSpPr>
        <p:spPr>
          <a:xfrm>
            <a:off x="712540" y="3679911"/>
            <a:ext cx="7276112" cy="369332"/>
          </a:xfrm>
          <a:prstGeom prst="rect">
            <a:avLst/>
          </a:prstGeom>
        </p:spPr>
        <p:txBody>
          <a:bodyPr wrap="square">
            <a:spAutoFit/>
          </a:bodyPr>
          <a:lstStyle/>
          <a:p>
            <a:pPr marL="285750" indent="-285750">
              <a:buFont typeface="Arial" panose="020B0604020202020204" pitchFamily="34" charset="0"/>
              <a:buChar char="•"/>
            </a:pPr>
            <a:r>
              <a:rPr lang="zh-TW" altLang="en-US" dirty="0" smtClean="0"/>
              <a:t>化被動為主動，提供國外使用者可</a:t>
            </a:r>
            <a:r>
              <a:rPr lang="zh-TW" altLang="en-US" dirty="0"/>
              <a:t>使用線上付費方式</a:t>
            </a:r>
            <a:r>
              <a:rPr lang="zh-TW" altLang="en-US" dirty="0" smtClean="0"/>
              <a:t>進行申購</a:t>
            </a:r>
            <a:endParaRPr lang="zh-TW" altLang="en-US" dirty="0"/>
          </a:p>
        </p:txBody>
      </p:sp>
    </p:spTree>
    <p:extLst>
      <p:ext uri="{BB962C8B-B14F-4D97-AF65-F5344CB8AC3E}">
        <p14:creationId xmlns:p14="http://schemas.microsoft.com/office/powerpoint/2010/main" val="829116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簡報結束 敬請指教</a:t>
            </a:r>
          </a:p>
        </p:txBody>
      </p:sp>
      <p:sp>
        <p:nvSpPr>
          <p:cNvPr id="3" name="副標題 2"/>
          <p:cNvSpPr>
            <a:spLocks noGrp="1"/>
          </p:cNvSpPr>
          <p:nvPr>
            <p:ph type="subTitle" idx="1"/>
          </p:nvPr>
        </p:nvSpPr>
        <p:spPr>
          <a:xfrm>
            <a:off x="5580112" y="5373216"/>
            <a:ext cx="3491880" cy="936104"/>
          </a:xfrm>
        </p:spPr>
        <p:txBody>
          <a:bodyPr>
            <a:normAutofit fontScale="92500" lnSpcReduction="10000"/>
          </a:bodyPr>
          <a:lstStyle/>
          <a:p>
            <a:pPr algn="r"/>
            <a:r>
              <a:rPr lang="zh-TW" altLang="en-US" sz="1800" dirty="0" smtClean="0"/>
              <a:t>逢甲大學地理資訊系統研究中心</a:t>
            </a:r>
            <a:endParaRPr lang="en-US" altLang="zh-TW" sz="1800" dirty="0" smtClean="0"/>
          </a:p>
          <a:p>
            <a:pPr algn="r"/>
            <a:r>
              <a:rPr lang="en-US" altLang="zh-TW" sz="1800" dirty="0" smtClean="0"/>
              <a:t>http://www.gis.tw</a:t>
            </a:r>
          </a:p>
          <a:p>
            <a:pPr algn="r"/>
            <a:r>
              <a:rPr lang="en-US" altLang="zh-TW" sz="1800" dirty="0" smtClean="0"/>
              <a:t>04-24516669</a:t>
            </a:r>
            <a:endParaRPr lang="zh-TW" altLang="en-US" sz="1800"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37</a:t>
            </a:fld>
            <a:endParaRPr lang="zh-TW" altLang="en-US"/>
          </a:p>
        </p:txBody>
      </p:sp>
    </p:spTree>
    <p:extLst>
      <p:ext uri="{BB962C8B-B14F-4D97-AF65-F5344CB8AC3E}">
        <p14:creationId xmlns:p14="http://schemas.microsoft.com/office/powerpoint/2010/main" val="3422241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計畫目的</a:t>
            </a:r>
            <a:endParaRPr lang="zh-TW" altLang="en-US" dirty="0"/>
          </a:p>
        </p:txBody>
      </p:sp>
      <p:sp>
        <p:nvSpPr>
          <p:cNvPr id="3" name="投影片編號版面配置區 2"/>
          <p:cNvSpPr>
            <a:spLocks noGrp="1"/>
          </p:cNvSpPr>
          <p:nvPr>
            <p:ph type="sldNum" sz="quarter" idx="12"/>
          </p:nvPr>
        </p:nvSpPr>
        <p:spPr/>
        <p:txBody>
          <a:bodyPr/>
          <a:lstStyle/>
          <a:p>
            <a:fld id="{1E2BA8CA-ED31-47D1-9414-5B616F2AB5B3}" type="slidenum">
              <a:rPr lang="zh-TW" altLang="en-US" smtClean="0"/>
              <a:t>4</a:t>
            </a:fld>
            <a:endParaRPr lang="zh-TW" altLang="en-US" dirty="0"/>
          </a:p>
        </p:txBody>
      </p:sp>
      <p:graphicFrame>
        <p:nvGraphicFramePr>
          <p:cNvPr id="5" name="資料庫圖表 4"/>
          <p:cNvGraphicFramePr/>
          <p:nvPr>
            <p:extLst>
              <p:ext uri="{D42A27DB-BD31-4B8C-83A1-F6EECF244321}">
                <p14:modId xmlns:p14="http://schemas.microsoft.com/office/powerpoint/2010/main" val="2278768044"/>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3969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720080"/>
          </a:xfrm>
        </p:spPr>
        <p:txBody>
          <a:bodyPr/>
          <a:lstStyle/>
          <a:p>
            <a:r>
              <a:rPr lang="zh-TW" altLang="en-US" dirty="0"/>
              <a:t>工作</a:t>
            </a:r>
            <a:r>
              <a:rPr lang="zh-TW" altLang="en-US" dirty="0" smtClean="0">
                <a:latin typeface="+mn-ea"/>
                <a:ea typeface="+mn-ea"/>
              </a:rPr>
              <a:t>項目</a:t>
            </a:r>
            <a:endParaRPr lang="zh-TW" altLang="en-US" dirty="0">
              <a:latin typeface="+mn-ea"/>
              <a:ea typeface="+mn-ea"/>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369115851"/>
              </p:ext>
            </p:extLst>
          </p:nvPr>
        </p:nvGraphicFramePr>
        <p:xfrm>
          <a:off x="431540" y="908718"/>
          <a:ext cx="8424936" cy="597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p:cNvSpPr>
            <a:spLocks noGrp="1"/>
          </p:cNvSpPr>
          <p:nvPr>
            <p:ph type="sldNum" sz="quarter" idx="12"/>
          </p:nvPr>
        </p:nvSpPr>
        <p:spPr/>
        <p:txBody>
          <a:bodyPr/>
          <a:lstStyle/>
          <a:p>
            <a:fld id="{1E2BA8CA-ED31-47D1-9414-5B616F2AB5B3}" type="slidenum">
              <a:rPr lang="zh-TW" altLang="en-US" smtClean="0"/>
              <a:t>5</a:t>
            </a:fld>
            <a:endParaRPr lang="zh-TW" altLang="en-US" dirty="0"/>
          </a:p>
        </p:txBody>
      </p:sp>
    </p:spTree>
    <p:extLst>
      <p:ext uri="{BB962C8B-B14F-4D97-AF65-F5344CB8AC3E}">
        <p14:creationId xmlns:p14="http://schemas.microsoft.com/office/powerpoint/2010/main" val="4248159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332659"/>
            <a:ext cx="8229600" cy="867853"/>
          </a:xfrm>
        </p:spPr>
        <p:txBody>
          <a:bodyPr/>
          <a:lstStyle/>
          <a:p>
            <a:pPr algn="l"/>
            <a:r>
              <a:rPr lang="zh-TW" altLang="en-US" dirty="0" smtClean="0">
                <a:effectLst/>
                <a:latin typeface="+mn-ea"/>
                <a:ea typeface="+mn-ea"/>
              </a:rPr>
              <a:t>計畫</a:t>
            </a:r>
            <a:r>
              <a:rPr lang="zh-TW" altLang="zh-TW" dirty="0" smtClean="0">
                <a:effectLst/>
                <a:latin typeface="+mn-ea"/>
                <a:ea typeface="+mn-ea"/>
              </a:rPr>
              <a:t>執行</a:t>
            </a:r>
            <a:r>
              <a:rPr lang="zh-TW" altLang="zh-TW" dirty="0">
                <a:effectLst/>
                <a:latin typeface="+mn-ea"/>
                <a:ea typeface="+mn-ea"/>
              </a:rPr>
              <a:t>流程</a:t>
            </a:r>
            <a:endParaRPr lang="zh-TW" altLang="en-US" dirty="0">
              <a:latin typeface="+mn-ea"/>
              <a:ea typeface="+mn-ea"/>
            </a:endParaRPr>
          </a:p>
        </p:txBody>
      </p:sp>
      <p:sp>
        <p:nvSpPr>
          <p:cNvPr id="4" name="Rectangle 2"/>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投影片編號版面配置區 2"/>
          <p:cNvSpPr>
            <a:spLocks noGrp="1"/>
          </p:cNvSpPr>
          <p:nvPr>
            <p:ph type="sldNum" sz="quarter" idx="12"/>
          </p:nvPr>
        </p:nvSpPr>
        <p:spPr/>
        <p:txBody>
          <a:bodyPr/>
          <a:lstStyle/>
          <a:p>
            <a:fld id="{1E2BA8CA-ED31-47D1-9414-5B616F2AB5B3}" type="slidenum">
              <a:rPr lang="zh-TW" altLang="en-US" smtClean="0"/>
              <a:t>6</a:t>
            </a:fld>
            <a:endParaRPr lang="zh-TW" altLang="en-US" dirty="0"/>
          </a:p>
        </p:txBody>
      </p:sp>
      <p:sp>
        <p:nvSpPr>
          <p:cNvPr id="7" name="Rectangle 7"/>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941884"/>
            <a:ext cx="6350000" cy="538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736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426693"/>
            <a:ext cx="8964488" cy="867853"/>
          </a:xfrm>
        </p:spPr>
        <p:txBody>
          <a:bodyPr>
            <a:normAutofit/>
          </a:bodyPr>
          <a:lstStyle/>
          <a:p>
            <a:r>
              <a:rPr lang="zh-TW" altLang="en-US" dirty="0" smtClean="0">
                <a:effectLst/>
              </a:rPr>
              <a:t>成果交付</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7</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1726731940"/>
              </p:ext>
            </p:extLst>
          </p:nvPr>
        </p:nvGraphicFramePr>
        <p:xfrm>
          <a:off x="539552" y="2204864"/>
          <a:ext cx="8280920" cy="4032448"/>
        </p:xfrm>
        <a:graphic>
          <a:graphicData uri="http://schemas.openxmlformats.org/drawingml/2006/table">
            <a:tbl>
              <a:tblPr firstRow="1" firstCol="1" bandRow="1">
                <a:tableStyleId>{5C22544A-7EE6-4342-B048-85BDC9FD1C3A}</a:tableStyleId>
              </a:tblPr>
              <a:tblGrid>
                <a:gridCol w="1224136"/>
                <a:gridCol w="2304256"/>
                <a:gridCol w="1656184"/>
                <a:gridCol w="2160240"/>
                <a:gridCol w="936104"/>
              </a:tblGrid>
              <a:tr h="823720">
                <a:tc>
                  <a:txBody>
                    <a:bodyPr/>
                    <a:lstStyle/>
                    <a:p>
                      <a:pPr algn="ctr">
                        <a:spcAft>
                          <a:spcPts val="0"/>
                        </a:spcAft>
                      </a:pPr>
                      <a:r>
                        <a:rPr lang="zh-TW" sz="1800" kern="0" dirty="0">
                          <a:effectLst/>
                          <a:latin typeface="微軟正黑體" pitchFamily="34" charset="-120"/>
                          <a:ea typeface="微軟正黑體" pitchFamily="34" charset="-120"/>
                        </a:rPr>
                        <a:t>階段</a:t>
                      </a:r>
                      <a:endParaRPr lang="zh-TW" sz="1800" kern="100" dirty="0">
                        <a:effectLst/>
                        <a:latin typeface="微軟正黑體" pitchFamily="34" charset="-120"/>
                        <a:ea typeface="微軟正黑體" pitchFamily="34" charset="-120"/>
                        <a:cs typeface="Times New Roman"/>
                      </a:endParaRPr>
                    </a:p>
                  </a:txBody>
                  <a:tcPr marL="17780" marR="17780" marT="0" marB="0" anchor="ctr">
                    <a:solidFill>
                      <a:schemeClr val="bg2">
                        <a:lumMod val="25000"/>
                      </a:schemeClr>
                    </a:solidFill>
                  </a:tcPr>
                </a:tc>
                <a:tc>
                  <a:txBody>
                    <a:bodyPr/>
                    <a:lstStyle/>
                    <a:p>
                      <a:pPr algn="ctr">
                        <a:spcAft>
                          <a:spcPts val="0"/>
                        </a:spcAft>
                      </a:pPr>
                      <a:r>
                        <a:rPr lang="zh-TW" sz="1800" kern="0" dirty="0">
                          <a:effectLst/>
                          <a:latin typeface="微軟正黑體" pitchFamily="34" charset="-120"/>
                          <a:ea typeface="微軟正黑體" pitchFamily="34" charset="-120"/>
                        </a:rPr>
                        <a:t>預定日期</a:t>
                      </a:r>
                      <a:endParaRPr lang="zh-TW" sz="1800" kern="100" dirty="0">
                        <a:effectLst/>
                        <a:latin typeface="微軟正黑體" pitchFamily="34" charset="-120"/>
                        <a:ea typeface="微軟正黑體" pitchFamily="34" charset="-120"/>
                        <a:cs typeface="Times New Roman"/>
                      </a:endParaRPr>
                    </a:p>
                  </a:txBody>
                  <a:tcPr marL="17780" marR="17780" marT="0" marB="0" anchor="ctr">
                    <a:solidFill>
                      <a:schemeClr val="bg2">
                        <a:lumMod val="25000"/>
                      </a:schemeClr>
                    </a:solidFill>
                  </a:tcPr>
                </a:tc>
                <a:tc>
                  <a:txBody>
                    <a:bodyPr/>
                    <a:lstStyle/>
                    <a:p>
                      <a:pPr algn="ctr">
                        <a:spcAft>
                          <a:spcPts val="0"/>
                        </a:spcAft>
                      </a:pPr>
                      <a:r>
                        <a:rPr lang="zh-TW" sz="1800" kern="0" dirty="0">
                          <a:effectLst/>
                          <a:latin typeface="微軟正黑體" pitchFamily="34" charset="-120"/>
                          <a:ea typeface="微軟正黑體" pitchFamily="34" charset="-120"/>
                        </a:rPr>
                        <a:t>實際</a:t>
                      </a:r>
                      <a:r>
                        <a:rPr lang="zh-TW" sz="1800" kern="0" dirty="0" smtClean="0">
                          <a:effectLst/>
                          <a:latin typeface="微軟正黑體" pitchFamily="34" charset="-120"/>
                          <a:ea typeface="微軟正黑體" pitchFamily="34" charset="-120"/>
                        </a:rPr>
                        <a:t>完成日期</a:t>
                      </a:r>
                      <a:endParaRPr lang="zh-TW" sz="1800" kern="100" dirty="0">
                        <a:effectLst/>
                        <a:latin typeface="微軟正黑體" pitchFamily="34" charset="-120"/>
                        <a:ea typeface="微軟正黑體" pitchFamily="34" charset="-120"/>
                        <a:cs typeface="Times New Roman"/>
                      </a:endParaRPr>
                    </a:p>
                  </a:txBody>
                  <a:tcPr marL="17780" marR="17780" marT="0" marB="0" anchor="ctr">
                    <a:solidFill>
                      <a:schemeClr val="bg2">
                        <a:lumMod val="25000"/>
                      </a:schemeClr>
                    </a:solidFill>
                  </a:tcPr>
                </a:tc>
                <a:tc>
                  <a:txBody>
                    <a:bodyPr/>
                    <a:lstStyle/>
                    <a:p>
                      <a:pPr algn="ctr">
                        <a:spcAft>
                          <a:spcPts val="0"/>
                        </a:spcAft>
                      </a:pPr>
                      <a:r>
                        <a:rPr lang="zh-TW" sz="1800" kern="0" dirty="0">
                          <a:effectLst/>
                          <a:latin typeface="微軟正黑體" pitchFamily="34" charset="-120"/>
                          <a:ea typeface="微軟正黑體" pitchFamily="34" charset="-120"/>
                        </a:rPr>
                        <a:t>項目</a:t>
                      </a:r>
                      <a:endParaRPr lang="zh-TW" sz="1800" kern="100" dirty="0">
                        <a:effectLst/>
                        <a:latin typeface="微軟正黑體" pitchFamily="34" charset="-120"/>
                        <a:ea typeface="微軟正黑體" pitchFamily="34" charset="-120"/>
                        <a:cs typeface="Times New Roman"/>
                      </a:endParaRPr>
                    </a:p>
                  </a:txBody>
                  <a:tcPr marL="17780" marR="17780" marT="0" marB="0" anchor="ctr">
                    <a:solidFill>
                      <a:schemeClr val="bg2">
                        <a:lumMod val="25000"/>
                      </a:schemeClr>
                    </a:solidFill>
                  </a:tcPr>
                </a:tc>
                <a:tc>
                  <a:txBody>
                    <a:bodyPr/>
                    <a:lstStyle/>
                    <a:p>
                      <a:pPr algn="ctr">
                        <a:spcAft>
                          <a:spcPts val="0"/>
                        </a:spcAft>
                      </a:pPr>
                      <a:r>
                        <a:rPr lang="zh-TW" altLang="en-US" sz="1400" kern="0" dirty="0" smtClean="0">
                          <a:solidFill>
                            <a:schemeClr val="bg1"/>
                          </a:solidFill>
                          <a:effectLst/>
                          <a:latin typeface="微軟正黑體" pitchFamily="34" charset="-120"/>
                          <a:ea typeface="微軟正黑體" pitchFamily="34" charset="-120"/>
                        </a:rPr>
                        <a:t>數量</a:t>
                      </a:r>
                      <a:endParaRPr lang="zh-TW" sz="1400" kern="100" dirty="0">
                        <a:solidFill>
                          <a:schemeClr val="bg1"/>
                        </a:solidFill>
                        <a:effectLst/>
                        <a:latin typeface="微軟正黑體" pitchFamily="34" charset="-120"/>
                        <a:ea typeface="微軟正黑體" pitchFamily="34" charset="-120"/>
                        <a:cs typeface="Times New Roman"/>
                      </a:endParaRPr>
                    </a:p>
                  </a:txBody>
                  <a:tcPr marL="17780" marR="17780" marT="0" marB="0" anchor="ctr">
                    <a:lnR w="12700" cap="flat" cmpd="sng" algn="ctr">
                      <a:solidFill>
                        <a:schemeClr val="tx1"/>
                      </a:solidFill>
                      <a:prstDash val="solid"/>
                      <a:round/>
                      <a:headEnd type="none" w="med" len="med"/>
                      <a:tailEnd type="none" w="med" len="med"/>
                    </a:lnR>
                    <a:solidFill>
                      <a:schemeClr val="bg2">
                        <a:lumMod val="25000"/>
                      </a:schemeClr>
                    </a:solidFill>
                  </a:tcPr>
                </a:tc>
              </a:tr>
              <a:tr h="970757">
                <a:tc>
                  <a:txBody>
                    <a:bodyPr/>
                    <a:lstStyle/>
                    <a:p>
                      <a:pPr>
                        <a:spcAft>
                          <a:spcPts val="0"/>
                        </a:spcAft>
                      </a:pPr>
                      <a:r>
                        <a:rPr lang="zh-TW" altLang="en-US" sz="1800" kern="100" dirty="0" smtClean="0">
                          <a:solidFill>
                            <a:schemeClr val="tx1"/>
                          </a:solidFill>
                          <a:effectLst/>
                          <a:latin typeface="微軟正黑體" pitchFamily="34" charset="-120"/>
                          <a:ea typeface="微軟正黑體" pitchFamily="34" charset="-120"/>
                        </a:rPr>
                        <a:t>開工</a:t>
                      </a:r>
                      <a:endParaRPr lang="zh-TW" sz="18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a:txBody>
                    <a:bodyPr/>
                    <a:lstStyle/>
                    <a:p>
                      <a:pPr algn="just">
                        <a:spcAft>
                          <a:spcPts val="0"/>
                        </a:spcAft>
                      </a:pPr>
                      <a:r>
                        <a:rPr lang="zh-TW" sz="1600" kern="100" dirty="0">
                          <a:solidFill>
                            <a:schemeClr val="tx1"/>
                          </a:solidFill>
                          <a:effectLst/>
                          <a:latin typeface="微軟正黑體" pitchFamily="34" charset="-120"/>
                          <a:ea typeface="微軟正黑體" pitchFamily="34" charset="-120"/>
                        </a:rPr>
                        <a:t>決標日</a:t>
                      </a:r>
                      <a:r>
                        <a:rPr lang="zh-TW" sz="1600" kern="100" dirty="0" smtClean="0">
                          <a:solidFill>
                            <a:schemeClr val="tx1"/>
                          </a:solidFill>
                          <a:effectLst/>
                          <a:latin typeface="微軟正黑體" pitchFamily="34" charset="-120"/>
                          <a:ea typeface="微軟正黑體" pitchFamily="34" charset="-120"/>
                        </a:rPr>
                        <a:t>次日</a:t>
                      </a:r>
                      <a:endParaRPr lang="en-US" altLang="zh-TW" sz="1600" kern="100" dirty="0" smtClean="0">
                        <a:solidFill>
                          <a:schemeClr val="tx1"/>
                        </a:solidFill>
                        <a:effectLst/>
                        <a:latin typeface="微軟正黑體" pitchFamily="34" charset="-120"/>
                        <a:ea typeface="微軟正黑體" pitchFamily="34" charset="-120"/>
                      </a:endParaRPr>
                    </a:p>
                    <a:p>
                      <a:pPr algn="just">
                        <a:spcAft>
                          <a:spcPts val="0"/>
                        </a:spcAft>
                      </a:pPr>
                      <a:r>
                        <a:rPr lang="en-US" sz="1600" kern="100" dirty="0" smtClean="0">
                          <a:solidFill>
                            <a:schemeClr val="tx1"/>
                          </a:solidFill>
                          <a:effectLst/>
                          <a:latin typeface="微軟正黑體" pitchFamily="34" charset="-120"/>
                          <a:ea typeface="微軟正黑體" pitchFamily="34" charset="-120"/>
                        </a:rPr>
                        <a:t>(</a:t>
                      </a:r>
                      <a:r>
                        <a:rPr lang="en-US" altLang="zh-TW" sz="1600" kern="100" dirty="0" smtClean="0">
                          <a:solidFill>
                            <a:schemeClr val="tx1"/>
                          </a:solidFill>
                          <a:effectLst/>
                          <a:latin typeface="微軟正黑體" pitchFamily="34" charset="-120"/>
                          <a:ea typeface="微軟正黑體" pitchFamily="34" charset="-120"/>
                        </a:rPr>
                        <a:t>103</a:t>
                      </a:r>
                      <a:r>
                        <a:rPr lang="zh-TW" altLang="en-US" sz="1600" kern="100" dirty="0" smtClean="0">
                          <a:solidFill>
                            <a:schemeClr val="tx1"/>
                          </a:solidFill>
                          <a:effectLst/>
                          <a:latin typeface="微軟正黑體" pitchFamily="34" charset="-120"/>
                          <a:ea typeface="微軟正黑體" pitchFamily="34" charset="-120"/>
                        </a:rPr>
                        <a:t>年</a:t>
                      </a:r>
                      <a:r>
                        <a:rPr lang="en-US" altLang="zh-TW" sz="1600" kern="100" dirty="0" smtClean="0">
                          <a:solidFill>
                            <a:schemeClr val="tx1"/>
                          </a:solidFill>
                          <a:effectLst/>
                          <a:latin typeface="微軟正黑體" pitchFamily="34" charset="-120"/>
                          <a:ea typeface="微軟正黑體" pitchFamily="34" charset="-120"/>
                        </a:rPr>
                        <a:t>9</a:t>
                      </a:r>
                      <a:r>
                        <a:rPr lang="zh-TW" altLang="en-US" sz="1600" kern="100" dirty="0" smtClean="0">
                          <a:solidFill>
                            <a:schemeClr val="tx1"/>
                          </a:solidFill>
                          <a:effectLst/>
                          <a:latin typeface="微軟正黑體" pitchFamily="34" charset="-120"/>
                          <a:ea typeface="微軟正黑體" pitchFamily="34" charset="-120"/>
                        </a:rPr>
                        <a:t>月</a:t>
                      </a:r>
                      <a:r>
                        <a:rPr lang="en-US" altLang="zh-TW" sz="1600" kern="100" dirty="0" smtClean="0">
                          <a:solidFill>
                            <a:schemeClr val="tx1"/>
                          </a:solidFill>
                          <a:effectLst/>
                          <a:latin typeface="微軟正黑體" pitchFamily="34" charset="-120"/>
                          <a:ea typeface="微軟正黑體" pitchFamily="34" charset="-120"/>
                        </a:rPr>
                        <a:t>20</a:t>
                      </a:r>
                      <a:r>
                        <a:rPr lang="zh-TW" altLang="en-US" sz="1600" kern="100" dirty="0" smtClean="0">
                          <a:solidFill>
                            <a:schemeClr val="tx1"/>
                          </a:solidFill>
                          <a:effectLst/>
                          <a:latin typeface="微軟正黑體" pitchFamily="34" charset="-120"/>
                          <a:ea typeface="微軟正黑體" pitchFamily="34" charset="-120"/>
                        </a:rPr>
                        <a:t>日</a:t>
                      </a:r>
                      <a:r>
                        <a:rPr lang="en-US" sz="1600" kern="100" dirty="0" smtClean="0">
                          <a:solidFill>
                            <a:schemeClr val="tx1"/>
                          </a:solidFill>
                          <a:effectLst/>
                          <a:latin typeface="微軟正黑體" pitchFamily="34" charset="-120"/>
                          <a:ea typeface="微軟正黑體" pitchFamily="34" charset="-120"/>
                        </a:rPr>
                        <a:t>)</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a:txBody>
                    <a:bodyPr/>
                    <a:lstStyle/>
                    <a:p>
                      <a:pPr algn="just">
                        <a:spcAft>
                          <a:spcPts val="0"/>
                        </a:spcAft>
                      </a:pPr>
                      <a:r>
                        <a:rPr lang="en-US" sz="1600" kern="100" dirty="0" smtClean="0">
                          <a:solidFill>
                            <a:schemeClr val="tx1"/>
                          </a:solidFill>
                          <a:effectLst/>
                          <a:latin typeface="微軟正黑體" pitchFamily="34" charset="-120"/>
                          <a:ea typeface="微軟正黑體" pitchFamily="34" charset="-120"/>
                        </a:rPr>
                        <a:t>103</a:t>
                      </a:r>
                      <a:r>
                        <a:rPr lang="zh-TW" sz="1600" kern="100" dirty="0" smtClean="0">
                          <a:solidFill>
                            <a:schemeClr val="tx1"/>
                          </a:solidFill>
                          <a:effectLst/>
                          <a:latin typeface="微軟正黑體" pitchFamily="34" charset="-120"/>
                          <a:ea typeface="微軟正黑體" pitchFamily="34" charset="-120"/>
                        </a:rPr>
                        <a:t>年</a:t>
                      </a:r>
                      <a:r>
                        <a:rPr lang="en-US" altLang="zh-TW" sz="1600" kern="100" dirty="0" smtClean="0">
                          <a:solidFill>
                            <a:schemeClr val="tx1"/>
                          </a:solidFill>
                          <a:effectLst/>
                          <a:latin typeface="微軟正黑體" pitchFamily="34" charset="-120"/>
                          <a:ea typeface="微軟正黑體" pitchFamily="34" charset="-120"/>
                        </a:rPr>
                        <a:t>9</a:t>
                      </a:r>
                      <a:r>
                        <a:rPr lang="zh-TW" sz="1600" kern="100" dirty="0" smtClean="0">
                          <a:solidFill>
                            <a:schemeClr val="tx1"/>
                          </a:solidFill>
                          <a:effectLst/>
                          <a:latin typeface="微軟正黑體" pitchFamily="34" charset="-120"/>
                          <a:ea typeface="微軟正黑體" pitchFamily="34" charset="-120"/>
                        </a:rPr>
                        <a:t>月</a:t>
                      </a:r>
                      <a:r>
                        <a:rPr lang="en-US" altLang="zh-TW" sz="1600" kern="100" dirty="0" smtClean="0">
                          <a:solidFill>
                            <a:schemeClr val="tx1"/>
                          </a:solidFill>
                          <a:effectLst/>
                          <a:latin typeface="微軟正黑體" pitchFamily="34" charset="-120"/>
                          <a:ea typeface="微軟正黑體" pitchFamily="34" charset="-120"/>
                        </a:rPr>
                        <a:t>19</a:t>
                      </a:r>
                      <a:r>
                        <a:rPr lang="zh-TW" sz="1600" kern="100" dirty="0" smtClean="0">
                          <a:solidFill>
                            <a:schemeClr val="tx1"/>
                          </a:solidFill>
                          <a:effectLst/>
                          <a:latin typeface="微軟正黑體" pitchFamily="34" charset="-120"/>
                          <a:ea typeface="微軟正黑體" pitchFamily="34" charset="-120"/>
                        </a:rPr>
                        <a:t>日</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a:txBody>
                    <a:bodyPr/>
                    <a:lstStyle/>
                    <a:p>
                      <a:pPr>
                        <a:spcAft>
                          <a:spcPts val="0"/>
                        </a:spcAft>
                      </a:pPr>
                      <a:r>
                        <a:rPr lang="zh-TW" altLang="en-US" sz="1600" kern="100" dirty="0" smtClean="0">
                          <a:solidFill>
                            <a:schemeClr val="tx1"/>
                          </a:solidFill>
                          <a:effectLst/>
                          <a:latin typeface="微軟正黑體" pitchFamily="34" charset="-120"/>
                          <a:ea typeface="微軟正黑體" pitchFamily="34" charset="-120"/>
                        </a:rPr>
                        <a:t>電話工作會議</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a:txBody>
                    <a:bodyPr/>
                    <a:lstStyle/>
                    <a:p>
                      <a:pPr algn="ctr">
                        <a:spcAft>
                          <a:spcPts val="0"/>
                        </a:spcAft>
                      </a:pPr>
                      <a:r>
                        <a:rPr lang="zh-TW" altLang="en-US" sz="1600" kern="100" dirty="0" smtClean="0">
                          <a:solidFill>
                            <a:schemeClr val="tx1"/>
                          </a:solidFill>
                          <a:effectLst/>
                          <a:latin typeface="微軟正黑體" pitchFamily="34" charset="-120"/>
                          <a:ea typeface="微軟正黑體" pitchFamily="34" charset="-120"/>
                          <a:cs typeface="Times New Roman"/>
                        </a:rPr>
                        <a:t>無</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r>
              <a:tr h="547721">
                <a:tc rowSpan="2">
                  <a:txBody>
                    <a:bodyPr/>
                    <a:lstStyle/>
                    <a:p>
                      <a:pPr>
                        <a:spcAft>
                          <a:spcPts val="0"/>
                        </a:spcAft>
                      </a:pPr>
                      <a:r>
                        <a:rPr lang="zh-TW" sz="1800" kern="100" dirty="0">
                          <a:solidFill>
                            <a:schemeClr val="tx1"/>
                          </a:solidFill>
                          <a:effectLst/>
                          <a:latin typeface="微軟正黑體" pitchFamily="34" charset="-120"/>
                          <a:ea typeface="微軟正黑體" pitchFamily="34" charset="-120"/>
                        </a:rPr>
                        <a:t>期末審查</a:t>
                      </a:r>
                      <a:endParaRPr lang="zh-TW" sz="18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bg2">
                        <a:lumMod val="50000"/>
                      </a:schemeClr>
                    </a:solidFill>
                  </a:tcPr>
                </a:tc>
                <a:tc rowSpan="2">
                  <a:txBody>
                    <a:bodyPr/>
                    <a:lstStyle/>
                    <a:p>
                      <a:pPr algn="just">
                        <a:spcAft>
                          <a:spcPts val="0"/>
                        </a:spcAft>
                      </a:pPr>
                      <a:r>
                        <a:rPr lang="en-US" altLang="zh-TW" sz="1600" kern="100" dirty="0" smtClean="0">
                          <a:effectLst/>
                          <a:latin typeface="微軟正黑體" pitchFamily="34" charset="-120"/>
                          <a:ea typeface="微軟正黑體" pitchFamily="34" charset="-120"/>
                        </a:rPr>
                        <a:t>103</a:t>
                      </a:r>
                      <a:r>
                        <a:rPr lang="zh-TW" altLang="en-US" sz="1600" kern="100" dirty="0" smtClean="0">
                          <a:effectLst/>
                          <a:latin typeface="微軟正黑體" pitchFamily="34" charset="-120"/>
                          <a:ea typeface="微軟正黑體" pitchFamily="34" charset="-120"/>
                        </a:rPr>
                        <a:t>年</a:t>
                      </a:r>
                      <a:r>
                        <a:rPr lang="en-US" altLang="zh-TW" sz="1600" kern="100" dirty="0" smtClean="0">
                          <a:effectLst/>
                          <a:latin typeface="微軟正黑體" pitchFamily="34" charset="-120"/>
                          <a:ea typeface="微軟正黑體" pitchFamily="34" charset="-120"/>
                        </a:rPr>
                        <a:t>11</a:t>
                      </a:r>
                      <a:r>
                        <a:rPr lang="zh-TW" altLang="en-US" sz="1600" kern="100" dirty="0" smtClean="0">
                          <a:effectLst/>
                          <a:latin typeface="微軟正黑體" pitchFamily="34" charset="-120"/>
                          <a:ea typeface="微軟正黑體" pitchFamily="34" charset="-120"/>
                        </a:rPr>
                        <a:t>月</a:t>
                      </a:r>
                      <a:r>
                        <a:rPr lang="en-US" altLang="zh-TW" sz="1600" kern="100" dirty="0" smtClean="0">
                          <a:effectLst/>
                          <a:latin typeface="微軟正黑體" pitchFamily="34" charset="-120"/>
                          <a:ea typeface="微軟正黑體" pitchFamily="34" charset="-120"/>
                        </a:rPr>
                        <a:t>30</a:t>
                      </a:r>
                      <a:r>
                        <a:rPr lang="zh-TW" altLang="en-US" sz="1600" kern="100" dirty="0" smtClean="0">
                          <a:effectLst/>
                          <a:latin typeface="微軟正黑體" pitchFamily="34" charset="-120"/>
                          <a:ea typeface="微軟正黑體" pitchFamily="34" charset="-120"/>
                        </a:rPr>
                        <a:t>日</a:t>
                      </a:r>
                      <a:endParaRPr lang="en-US" altLang="zh-TW" sz="1600" kern="100" dirty="0" smtClean="0">
                        <a:effectLst/>
                        <a:latin typeface="微軟正黑體" pitchFamily="34" charset="-120"/>
                        <a:ea typeface="微軟正黑體" pitchFamily="34" charset="-120"/>
                      </a:endParaRPr>
                    </a:p>
                  </a:txBody>
                  <a:tcPr marL="17780" marR="17780" marT="0" marB="0" anchor="ctr">
                    <a:solidFill>
                      <a:schemeClr val="bg2">
                        <a:lumMod val="50000"/>
                      </a:schemeClr>
                    </a:solidFill>
                  </a:tcPr>
                </a:tc>
                <a:tc row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600" kern="100" dirty="0" smtClean="0">
                          <a:solidFill>
                            <a:schemeClr val="tx1"/>
                          </a:solidFill>
                          <a:effectLst/>
                          <a:latin typeface="微軟正黑體" pitchFamily="34" charset="-120"/>
                          <a:ea typeface="微軟正黑體" pitchFamily="34" charset="-120"/>
                        </a:rPr>
                        <a:t>103</a:t>
                      </a:r>
                      <a:r>
                        <a:rPr lang="zh-TW" altLang="zh-TW" sz="1600" kern="100" dirty="0" smtClean="0">
                          <a:solidFill>
                            <a:schemeClr val="tx1"/>
                          </a:solidFill>
                          <a:effectLst/>
                          <a:latin typeface="微軟正黑體" pitchFamily="34" charset="-120"/>
                          <a:ea typeface="微軟正黑體" pitchFamily="34" charset="-120"/>
                        </a:rPr>
                        <a:t>年</a:t>
                      </a:r>
                      <a:r>
                        <a:rPr lang="en-US" altLang="zh-TW" sz="1600" kern="100" dirty="0" smtClean="0">
                          <a:solidFill>
                            <a:schemeClr val="tx1"/>
                          </a:solidFill>
                          <a:effectLst/>
                          <a:latin typeface="微軟正黑體" pitchFamily="34" charset="-120"/>
                          <a:ea typeface="微軟正黑體" pitchFamily="34" charset="-120"/>
                        </a:rPr>
                        <a:t>11</a:t>
                      </a:r>
                      <a:r>
                        <a:rPr lang="zh-TW" altLang="zh-TW" sz="1600" kern="100" dirty="0" smtClean="0">
                          <a:solidFill>
                            <a:schemeClr val="tx1"/>
                          </a:solidFill>
                          <a:effectLst/>
                          <a:latin typeface="微軟正黑體" pitchFamily="34" charset="-120"/>
                          <a:ea typeface="微軟正黑體" pitchFamily="34" charset="-120"/>
                        </a:rPr>
                        <a:t>月</a:t>
                      </a:r>
                      <a:r>
                        <a:rPr lang="en-US" altLang="zh-TW" sz="1600" kern="100" dirty="0" smtClean="0">
                          <a:solidFill>
                            <a:schemeClr val="tx1"/>
                          </a:solidFill>
                          <a:effectLst/>
                          <a:latin typeface="微軟正黑體" pitchFamily="34" charset="-120"/>
                          <a:ea typeface="微軟正黑體" pitchFamily="34" charset="-120"/>
                        </a:rPr>
                        <a:t>25</a:t>
                      </a:r>
                      <a:r>
                        <a:rPr lang="zh-TW" altLang="zh-TW" sz="1600" kern="100" dirty="0" smtClean="0">
                          <a:solidFill>
                            <a:schemeClr val="tx1"/>
                          </a:solidFill>
                          <a:effectLst/>
                          <a:latin typeface="微軟正黑體" pitchFamily="34" charset="-120"/>
                          <a:ea typeface="微軟正黑體" pitchFamily="34" charset="-120"/>
                        </a:rPr>
                        <a:t>日</a:t>
                      </a:r>
                      <a:endParaRPr lang="zh-TW" altLang="zh-TW" sz="1600" kern="100" dirty="0" smtClean="0">
                        <a:solidFill>
                          <a:schemeClr val="tx1"/>
                        </a:solidFill>
                        <a:effectLst/>
                        <a:latin typeface="微軟正黑體" pitchFamily="34" charset="-120"/>
                        <a:ea typeface="微軟正黑體" pitchFamily="34" charset="-120"/>
                        <a:cs typeface="Times New Roman"/>
                      </a:endParaRPr>
                    </a:p>
                    <a:p>
                      <a:pPr algn="just">
                        <a:spcAft>
                          <a:spcPts val="0"/>
                        </a:spcAft>
                      </a:pPr>
                      <a:endParaRPr lang="zh-TW" sz="1600" kern="100" dirty="0">
                        <a:effectLst/>
                        <a:latin typeface="微軟正黑體" pitchFamily="34" charset="-120"/>
                        <a:ea typeface="微軟正黑體" pitchFamily="34" charset="-120"/>
                        <a:cs typeface="Times New Roman"/>
                      </a:endParaRPr>
                    </a:p>
                  </a:txBody>
                  <a:tcPr marL="17780" marR="17780" marT="0" marB="0" anchor="ctr">
                    <a:solidFill>
                      <a:schemeClr val="bg2">
                        <a:lumMod val="50000"/>
                      </a:schemeClr>
                    </a:solidFill>
                  </a:tcPr>
                </a:tc>
                <a:tc>
                  <a:txBody>
                    <a:bodyPr/>
                    <a:lstStyle/>
                    <a:p>
                      <a:pPr>
                        <a:spcAft>
                          <a:spcPts val="0"/>
                        </a:spcAft>
                      </a:pPr>
                      <a:r>
                        <a:rPr lang="zh-TW" altLang="en-US" sz="1600" kern="100" dirty="0" smtClean="0">
                          <a:effectLst/>
                          <a:latin typeface="微軟正黑體" pitchFamily="34" charset="-120"/>
                          <a:ea typeface="微軟正黑體" pitchFamily="34" charset="-120"/>
                        </a:rPr>
                        <a:t>期末報告</a:t>
                      </a:r>
                      <a:endParaRPr lang="zh-TW" altLang="en-US" sz="1600" kern="100" dirty="0">
                        <a:effectLst/>
                        <a:latin typeface="微軟正黑體" pitchFamily="34" charset="-120"/>
                        <a:ea typeface="微軟正黑體" pitchFamily="34" charset="-120"/>
                      </a:endParaRPr>
                    </a:p>
                  </a:txBody>
                  <a:tcPr marL="17780" marR="17780" marT="0" marB="0" anchor="ctr">
                    <a:solidFill>
                      <a:schemeClr val="bg2">
                        <a:lumMod val="50000"/>
                      </a:schemeClr>
                    </a:solidFill>
                  </a:tcPr>
                </a:tc>
                <a:tc>
                  <a:txBody>
                    <a:bodyPr/>
                    <a:lstStyle/>
                    <a:p>
                      <a:pPr algn="ctr">
                        <a:spcAft>
                          <a:spcPts val="0"/>
                        </a:spcAft>
                      </a:pPr>
                      <a:r>
                        <a:rPr lang="en-US" altLang="zh-TW" sz="1600" kern="100" dirty="0" smtClean="0">
                          <a:effectLst/>
                          <a:latin typeface="微軟正黑體" pitchFamily="34" charset="-120"/>
                          <a:ea typeface="微軟正黑體" pitchFamily="34" charset="-120"/>
                        </a:rPr>
                        <a:t>2</a:t>
                      </a:r>
                      <a:endParaRPr lang="zh-TW" altLang="zh-TW" sz="1600" kern="100" dirty="0">
                        <a:effectLst/>
                        <a:latin typeface="微軟正黑體" pitchFamily="34" charset="-120"/>
                        <a:ea typeface="微軟正黑體" pitchFamily="34" charset="-120"/>
                        <a:cs typeface="Times New Roman"/>
                      </a:endParaRPr>
                    </a:p>
                  </a:txBody>
                  <a:tcPr marL="17780" marR="17780" marT="0" marB="0" anchor="ctr">
                    <a:solidFill>
                      <a:schemeClr val="bg2">
                        <a:lumMod val="50000"/>
                      </a:schemeClr>
                    </a:solidFill>
                  </a:tcPr>
                </a:tc>
              </a:tr>
              <a:tr h="424287">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spcAft>
                          <a:spcPts val="0"/>
                        </a:spcAft>
                      </a:pPr>
                      <a:r>
                        <a:rPr lang="zh-TW" altLang="en-US" sz="1600" kern="100" dirty="0" smtClean="0">
                          <a:effectLst/>
                          <a:latin typeface="微軟正黑體" pitchFamily="34" charset="-120"/>
                          <a:ea typeface="微軟正黑體" pitchFamily="34" charset="-120"/>
                        </a:rPr>
                        <a:t>成果光碟</a:t>
                      </a:r>
                    </a:p>
                  </a:txBody>
                  <a:tcPr marL="17780" marR="17780" marT="0" marB="0" anchor="ctr">
                    <a:solidFill>
                      <a:schemeClr val="bg2">
                        <a:lumMod val="50000"/>
                      </a:schemeClr>
                    </a:solidFill>
                  </a:tcPr>
                </a:tc>
                <a:tc>
                  <a:txBody>
                    <a:bodyPr/>
                    <a:lstStyle/>
                    <a:p>
                      <a:pPr algn="ctr">
                        <a:spcAft>
                          <a:spcPts val="0"/>
                        </a:spcAft>
                      </a:pPr>
                      <a:r>
                        <a:rPr lang="en-US" sz="1600" kern="100" dirty="0">
                          <a:effectLst/>
                          <a:latin typeface="微軟正黑體" pitchFamily="34" charset="-120"/>
                          <a:ea typeface="微軟正黑體" pitchFamily="34" charset="-120"/>
                        </a:rPr>
                        <a:t>2</a:t>
                      </a:r>
                      <a:endParaRPr lang="zh-TW" sz="1600" kern="100" dirty="0">
                        <a:effectLst/>
                        <a:latin typeface="微軟正黑體" pitchFamily="34" charset="-120"/>
                        <a:ea typeface="微軟正黑體" pitchFamily="34" charset="-120"/>
                        <a:cs typeface="Times New Roman"/>
                      </a:endParaRPr>
                    </a:p>
                  </a:txBody>
                  <a:tcPr marL="17780" marR="17780" marT="0" marB="0" anchor="ctr">
                    <a:solidFill>
                      <a:schemeClr val="bg2">
                        <a:lumMod val="50000"/>
                      </a:schemeClr>
                    </a:solidFill>
                  </a:tcPr>
                </a:tc>
              </a:tr>
              <a:tr h="782459">
                <a:tc rowSpan="2">
                  <a:txBody>
                    <a:bodyPr/>
                    <a:lstStyle/>
                    <a:p>
                      <a:pPr>
                        <a:spcAft>
                          <a:spcPts val="0"/>
                        </a:spcAft>
                      </a:pPr>
                      <a:r>
                        <a:rPr lang="zh-TW" sz="1800" kern="100" dirty="0">
                          <a:solidFill>
                            <a:schemeClr val="tx1"/>
                          </a:solidFill>
                          <a:effectLst/>
                          <a:latin typeface="微軟正黑體" pitchFamily="34" charset="-120"/>
                          <a:ea typeface="微軟正黑體" pitchFamily="34" charset="-120"/>
                        </a:rPr>
                        <a:t>驗收</a:t>
                      </a:r>
                      <a:endParaRPr lang="zh-TW" sz="18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rowSpan="2">
                  <a:txBody>
                    <a:bodyPr/>
                    <a:lstStyle/>
                    <a:p>
                      <a:pPr>
                        <a:spcAft>
                          <a:spcPts val="0"/>
                        </a:spcAft>
                      </a:pPr>
                      <a:r>
                        <a:rPr lang="zh-TW" sz="1600" kern="100" dirty="0">
                          <a:solidFill>
                            <a:schemeClr val="tx1"/>
                          </a:solidFill>
                          <a:effectLst/>
                          <a:latin typeface="微軟正黑體" pitchFamily="34" charset="-120"/>
                          <a:ea typeface="微軟正黑體" pitchFamily="34" charset="-120"/>
                        </a:rPr>
                        <a:t>期末報告獲得審查會議通過，但於期末審查會議紀錄仍有要求需修正之項目，受委託單位應於機關通知日起</a:t>
                      </a:r>
                      <a:r>
                        <a:rPr lang="en-US" sz="1600" kern="100" dirty="0">
                          <a:solidFill>
                            <a:schemeClr val="tx1"/>
                          </a:solidFill>
                          <a:effectLst/>
                          <a:latin typeface="微軟正黑體" pitchFamily="34" charset="-120"/>
                          <a:ea typeface="微軟正黑體" pitchFamily="34" charset="-120"/>
                        </a:rPr>
                        <a:t>15</a:t>
                      </a:r>
                      <a:r>
                        <a:rPr lang="zh-TW" sz="1600" kern="100" dirty="0">
                          <a:solidFill>
                            <a:schemeClr val="tx1"/>
                          </a:solidFill>
                          <a:effectLst/>
                          <a:latin typeface="微軟正黑體" pitchFamily="34" charset="-120"/>
                          <a:ea typeface="微軟正黑體" pitchFamily="34" charset="-120"/>
                        </a:rPr>
                        <a:t>個日曆天內</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solidFill>
                      <a:schemeClr val="accent6">
                        <a:lumMod val="60000"/>
                        <a:lumOff val="40000"/>
                      </a:schemeClr>
                    </a:solidFill>
                  </a:tcPr>
                </a:tc>
                <a:tc rowSpan="2">
                  <a:txBody>
                    <a:bodyPr/>
                    <a:lstStyle/>
                    <a:p>
                      <a:pPr algn="just">
                        <a:spcAft>
                          <a:spcPts val="0"/>
                        </a:spcAft>
                      </a:pPr>
                      <a:r>
                        <a:rPr lang="en-US" sz="1600" kern="100" dirty="0">
                          <a:solidFill>
                            <a:schemeClr val="tx1"/>
                          </a:solidFill>
                          <a:effectLst/>
                          <a:latin typeface="微軟正黑體" pitchFamily="34" charset="-120"/>
                          <a:ea typeface="微軟正黑體" pitchFamily="34" charset="-120"/>
                        </a:rPr>
                        <a:t> </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c>
                  <a:txBody>
                    <a:bodyPr/>
                    <a:lstStyle/>
                    <a:p>
                      <a:pPr>
                        <a:spcAft>
                          <a:spcPts val="0"/>
                        </a:spcAft>
                      </a:pPr>
                      <a:r>
                        <a:rPr lang="zh-TW" altLang="en-US" sz="1600" kern="100" dirty="0" smtClean="0">
                          <a:effectLst/>
                          <a:latin typeface="微軟正黑體" pitchFamily="34" charset="-120"/>
                          <a:ea typeface="微軟正黑體" pitchFamily="34" charset="-120"/>
                        </a:rPr>
                        <a:t>期末報告</a:t>
                      </a:r>
                      <a:endParaRPr lang="zh-TW" altLang="en-US" sz="1600" kern="100" dirty="0">
                        <a:effectLst/>
                        <a:latin typeface="微軟正黑體" pitchFamily="34" charset="-120"/>
                        <a:ea typeface="微軟正黑體" pitchFamily="34" charset="-120"/>
                      </a:endParaRPr>
                    </a:p>
                  </a:txBody>
                  <a:tcPr marL="17780" marR="17780" marT="0" marB="0" anchor="ctr">
                    <a:solidFill>
                      <a:schemeClr val="accent6">
                        <a:lumMod val="60000"/>
                        <a:lumOff val="40000"/>
                      </a:schemeClr>
                    </a:solidFill>
                  </a:tcPr>
                </a:tc>
                <a:tc>
                  <a:txBody>
                    <a:bodyPr/>
                    <a:lstStyle/>
                    <a:p>
                      <a:pPr algn="ctr">
                        <a:spcAft>
                          <a:spcPts val="0"/>
                        </a:spcAft>
                      </a:pPr>
                      <a:r>
                        <a:rPr lang="en-US" sz="1600" kern="100" dirty="0">
                          <a:solidFill>
                            <a:schemeClr val="tx1"/>
                          </a:solidFill>
                          <a:effectLst/>
                          <a:latin typeface="微軟正黑體" pitchFamily="34" charset="-120"/>
                          <a:ea typeface="微軟正黑體" pitchFamily="34" charset="-120"/>
                        </a:rPr>
                        <a:t>2</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r>
              <a:tr h="48350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spcAft>
                          <a:spcPts val="0"/>
                        </a:spcAft>
                      </a:pPr>
                      <a:r>
                        <a:rPr lang="zh-TW" altLang="en-US" sz="1600" kern="100" dirty="0" smtClean="0">
                          <a:effectLst/>
                          <a:latin typeface="微軟正黑體" pitchFamily="34" charset="-120"/>
                          <a:ea typeface="微軟正黑體" pitchFamily="34" charset="-120"/>
                        </a:rPr>
                        <a:t>成果光碟</a:t>
                      </a:r>
                    </a:p>
                  </a:txBody>
                  <a:tcPr marL="17780" marR="17780" marT="0" marB="0" anchor="ctr">
                    <a:solidFill>
                      <a:schemeClr val="accent6">
                        <a:lumMod val="60000"/>
                        <a:lumOff val="40000"/>
                      </a:schemeClr>
                    </a:solidFill>
                  </a:tcPr>
                </a:tc>
                <a:tc>
                  <a:txBody>
                    <a:bodyPr/>
                    <a:lstStyle/>
                    <a:p>
                      <a:pPr algn="ctr">
                        <a:spcAft>
                          <a:spcPts val="0"/>
                        </a:spcAft>
                      </a:pPr>
                      <a:r>
                        <a:rPr lang="en-US" altLang="zh-TW" sz="1600" kern="100" dirty="0" smtClean="0">
                          <a:solidFill>
                            <a:schemeClr val="tx1"/>
                          </a:solidFill>
                          <a:effectLst/>
                          <a:latin typeface="微軟正黑體" pitchFamily="34" charset="-120"/>
                          <a:ea typeface="微軟正黑體" pitchFamily="34" charset="-120"/>
                        </a:rPr>
                        <a:t>2</a:t>
                      </a:r>
                      <a:endParaRPr lang="zh-TW" sz="1600" kern="100" dirty="0">
                        <a:solidFill>
                          <a:schemeClr val="tx1"/>
                        </a:solidFill>
                        <a:effectLst/>
                        <a:latin typeface="微軟正黑體" pitchFamily="34" charset="-120"/>
                        <a:ea typeface="微軟正黑體" pitchFamily="34" charset="-120"/>
                        <a:cs typeface="Times New Roman"/>
                      </a:endParaRPr>
                    </a:p>
                  </a:txBody>
                  <a:tcPr marL="17780" marR="17780" marT="0" marB="0" anchor="ctr">
                    <a:solidFill>
                      <a:schemeClr val="accent6">
                        <a:lumMod val="60000"/>
                        <a:lumOff val="40000"/>
                      </a:schemeClr>
                    </a:solidFill>
                  </a:tcPr>
                </a:tc>
              </a:tr>
            </a:tbl>
          </a:graphicData>
        </a:graphic>
      </p:graphicFrame>
      <p:sp>
        <p:nvSpPr>
          <p:cNvPr id="5" name="內容版面配置區 11"/>
          <p:cNvSpPr>
            <a:spLocks noGrp="1"/>
          </p:cNvSpPr>
          <p:nvPr>
            <p:ph idx="1"/>
          </p:nvPr>
        </p:nvSpPr>
        <p:spPr>
          <a:xfrm>
            <a:off x="395536" y="1340768"/>
            <a:ext cx="8136904" cy="4968552"/>
          </a:xfrm>
        </p:spPr>
        <p:txBody>
          <a:bodyPr>
            <a:normAutofit/>
          </a:bodyPr>
          <a:lstStyle/>
          <a:p>
            <a:r>
              <a:rPr lang="zh-TW" altLang="en-US" sz="2400" dirty="0" smtClean="0"/>
              <a:t>計畫期程自</a:t>
            </a:r>
            <a:r>
              <a:rPr lang="zh-TW" altLang="zh-TW" sz="2400" dirty="0" smtClean="0"/>
              <a:t>決</a:t>
            </a:r>
            <a:r>
              <a:rPr lang="zh-TW" altLang="zh-TW" sz="2400" dirty="0"/>
              <a:t>標日</a:t>
            </a:r>
            <a:r>
              <a:rPr lang="en-US" altLang="zh-TW" sz="2400" dirty="0"/>
              <a:t>(103</a:t>
            </a:r>
            <a:r>
              <a:rPr lang="zh-TW" altLang="zh-TW" sz="2400" dirty="0"/>
              <a:t>年</a:t>
            </a:r>
            <a:r>
              <a:rPr lang="en-US" altLang="zh-TW" sz="2400" dirty="0"/>
              <a:t>9</a:t>
            </a:r>
            <a:r>
              <a:rPr lang="zh-TW" altLang="zh-TW" sz="2400" dirty="0"/>
              <a:t>月</a:t>
            </a:r>
            <a:r>
              <a:rPr lang="en-US" altLang="zh-TW" sz="2400" dirty="0"/>
              <a:t>19</a:t>
            </a:r>
            <a:r>
              <a:rPr lang="zh-TW" altLang="zh-TW" sz="2400" dirty="0"/>
              <a:t>日</a:t>
            </a:r>
            <a:r>
              <a:rPr lang="en-US" altLang="zh-TW" sz="2400" dirty="0"/>
              <a:t>)</a:t>
            </a:r>
            <a:r>
              <a:rPr lang="zh-TW" altLang="zh-TW" sz="2400" dirty="0"/>
              <a:t>次日起算至</a:t>
            </a:r>
            <a:r>
              <a:rPr lang="en-US" altLang="zh-TW" sz="2400" dirty="0"/>
              <a:t>103</a:t>
            </a:r>
            <a:r>
              <a:rPr lang="zh-TW" altLang="zh-TW" sz="2400" dirty="0"/>
              <a:t>年</a:t>
            </a:r>
            <a:r>
              <a:rPr lang="en-US" altLang="zh-TW" sz="2400" dirty="0"/>
              <a:t>11</a:t>
            </a:r>
            <a:r>
              <a:rPr lang="zh-TW" altLang="zh-TW" sz="2400" dirty="0"/>
              <a:t>月</a:t>
            </a:r>
            <a:r>
              <a:rPr lang="en-US" altLang="zh-TW" sz="2400" dirty="0"/>
              <a:t>30</a:t>
            </a:r>
            <a:r>
              <a:rPr lang="zh-TW" altLang="zh-TW" sz="2400" dirty="0" smtClean="0"/>
              <a:t>日</a:t>
            </a:r>
            <a:r>
              <a:rPr lang="zh-TW" altLang="en-US" sz="2400" dirty="0" smtClean="0"/>
              <a:t>止</a:t>
            </a:r>
            <a:endParaRPr lang="zh-TW" altLang="en-US" sz="2400" dirty="0"/>
          </a:p>
        </p:txBody>
      </p:sp>
    </p:spTree>
    <p:extLst>
      <p:ext uri="{BB962C8B-B14F-4D97-AF65-F5344CB8AC3E}">
        <p14:creationId xmlns:p14="http://schemas.microsoft.com/office/powerpoint/2010/main" val="641863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971747">
            <a:off x="3234243" y="1145601"/>
            <a:ext cx="4745103" cy="441631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74984" y="1333879"/>
            <a:ext cx="4745103" cy="3607289"/>
          </a:xfrm>
          <a:prstGeom prst="rect">
            <a:avLst/>
          </a:prstGeom>
          <a:solidFill>
            <a:schemeClr val="accent5">
              <a:lumMod val="40000"/>
              <a:lumOff val="6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a:spLocks noGrp="1"/>
          </p:cNvSpPr>
          <p:nvPr>
            <p:ph type="title"/>
          </p:nvPr>
        </p:nvSpPr>
        <p:spPr>
          <a:xfrm>
            <a:off x="-285784" y="785794"/>
            <a:ext cx="3857652" cy="91440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4400" spc="50" dirty="0" smtClean="0">
                <a:ln w="11430"/>
                <a:solidFill>
                  <a:srgbClr val="800000"/>
                </a:solidFill>
                <a:effectLst>
                  <a:outerShdw blurRad="76200" dist="50800" dir="5400000" algn="tl" rotWithShape="0">
                    <a:srgbClr val="000000">
                      <a:alpha val="65000"/>
                    </a:srgbClr>
                  </a:outerShdw>
                </a:effectLst>
                <a:latin typeface="+mn-ea"/>
              </a:rPr>
              <a:t>計畫執行</a:t>
            </a:r>
            <a:endParaRPr lang="zh-TW" altLang="en-US" sz="4400" spc="50" dirty="0">
              <a:ln w="11430"/>
              <a:solidFill>
                <a:srgbClr val="800000"/>
              </a:solidFill>
              <a:effectLst>
                <a:outerShdw blurRad="76200" dist="50800" dir="5400000" algn="tl" rotWithShape="0">
                  <a:srgbClr val="000000">
                    <a:alpha val="65000"/>
                  </a:srgbClr>
                </a:outerShdw>
              </a:effectLst>
            </a:endParaRPr>
          </a:p>
        </p:txBody>
      </p:sp>
      <p:sp>
        <p:nvSpPr>
          <p:cNvPr id="10" name="投影片編號版面配置區 9"/>
          <p:cNvSpPr>
            <a:spLocks noGrp="1"/>
          </p:cNvSpPr>
          <p:nvPr>
            <p:ph type="sldNum" sz="quarter" idx="12"/>
          </p:nvPr>
        </p:nvSpPr>
        <p:spPr>
          <a:xfrm>
            <a:off x="8429652" y="6350023"/>
            <a:ext cx="609600" cy="365125"/>
          </a:xfrm>
        </p:spPr>
        <p:txBody>
          <a:bodyPr/>
          <a:lstStyle/>
          <a:p>
            <a:fld id="{FB4EB710-2B2E-4556-9894-96124F0CAA47}" type="slidenum">
              <a:rPr lang="zh-TW" altLang="en-US" smtClean="0"/>
              <a:pPr/>
              <a:t>8</a:t>
            </a:fld>
            <a:endParaRPr lang="zh-TW" altLang="en-US" dirty="0"/>
          </a:p>
        </p:txBody>
      </p:sp>
      <p:grpSp>
        <p:nvGrpSpPr>
          <p:cNvPr id="2" name="群組 19"/>
          <p:cNvGrpSpPr/>
          <p:nvPr/>
        </p:nvGrpSpPr>
        <p:grpSpPr>
          <a:xfrm>
            <a:off x="3533381" y="1425190"/>
            <a:ext cx="4484236" cy="2723823"/>
            <a:chOff x="3533381" y="1060660"/>
            <a:chExt cx="4484236" cy="2723823"/>
          </a:xfrm>
        </p:grpSpPr>
        <p:sp>
          <p:nvSpPr>
            <p:cNvPr id="9" name="矩形 8"/>
            <p:cNvSpPr/>
            <p:nvPr/>
          </p:nvSpPr>
          <p:spPr>
            <a:xfrm>
              <a:off x="4201763" y="1060660"/>
              <a:ext cx="3815854" cy="2723823"/>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TW" altLang="en-US" sz="4000" b="1" cap="all" dirty="0">
                  <a:ln w="0"/>
                  <a:effectLst>
                    <a:reflection blurRad="12700" stA="50000" endPos="50000" dist="5000" dir="5400000" sy="-100000" rotWithShape="0"/>
                  </a:effectLst>
                  <a:latin typeface="+mj-ea"/>
                  <a:ea typeface="+mj-ea"/>
                  <a:cs typeface="華康中黑體" pitchFamily="49" charset="-120"/>
                </a:rPr>
                <a:t>精進多衛星聯合操作系統</a:t>
              </a:r>
            </a:p>
            <a:p>
              <a:endParaRPr lang="en-US" altLang="zh-TW" sz="1100" b="1" cap="all" dirty="0" smtClean="0">
                <a:ln w="0"/>
                <a:effectLst>
                  <a:reflection blurRad="12700" stA="50000" endPos="50000" dist="5000" dir="5400000" sy="-100000" rotWithShape="0"/>
                </a:effectLst>
                <a:latin typeface="+mj-ea"/>
                <a:ea typeface="+mj-ea"/>
                <a:cs typeface="華康中黑體" pitchFamily="49" charset="-120"/>
              </a:endParaRPr>
            </a:p>
            <a:p>
              <a:r>
                <a:rPr lang="zh-TW" altLang="en-US" sz="4000" b="1" cap="all" dirty="0">
                  <a:ln w="0"/>
                  <a:effectLst>
                    <a:reflection blurRad="12700" stA="50000" endPos="50000" dist="5000" dir="5400000" sy="-100000" rotWithShape="0"/>
                  </a:effectLst>
                  <a:latin typeface="+mj-ea"/>
                  <a:ea typeface="+mj-ea"/>
                  <a:cs typeface="華康中黑體" pitchFamily="49" charset="-120"/>
                </a:rPr>
                <a:t>擴充</a:t>
              </a:r>
              <a:r>
                <a:rPr lang="zh-TW" altLang="en-US" sz="4000" b="1" cap="all" dirty="0" smtClean="0">
                  <a:ln w="0"/>
                  <a:effectLst>
                    <a:reflection blurRad="12700" stA="50000" endPos="50000" dist="5000" dir="5400000" sy="-100000" rotWithShape="0"/>
                  </a:effectLst>
                  <a:latin typeface="+mj-ea"/>
                  <a:ea typeface="+mj-ea"/>
                  <a:cs typeface="華康中黑體" pitchFamily="49" charset="-120"/>
                </a:rPr>
                <a:t>衛星</a:t>
              </a:r>
              <a:r>
                <a:rPr lang="zh-TW" altLang="en-US" sz="4000" b="1" cap="all" dirty="0">
                  <a:ln w="0"/>
                  <a:effectLst>
                    <a:reflection blurRad="12700" stA="50000" endPos="50000" dist="5000" dir="5400000" sy="-100000" rotWithShape="0"/>
                  </a:effectLst>
                  <a:latin typeface="+mj-ea"/>
                  <a:ea typeface="+mj-ea"/>
                  <a:cs typeface="華康中黑體" pitchFamily="49" charset="-120"/>
                </a:rPr>
                <a:t>影像產品營運</a:t>
              </a:r>
              <a:r>
                <a:rPr lang="zh-TW" altLang="en-US" sz="4000" b="1" cap="all" dirty="0" smtClean="0">
                  <a:ln w="0"/>
                  <a:effectLst>
                    <a:reflection blurRad="12700" stA="50000" endPos="50000" dist="5000" dir="5400000" sy="-100000" rotWithShape="0"/>
                  </a:effectLst>
                  <a:latin typeface="+mj-ea"/>
                  <a:ea typeface="+mj-ea"/>
                  <a:cs typeface="華康中黑體" pitchFamily="49" charset="-120"/>
                </a:rPr>
                <a:t>系統</a:t>
              </a:r>
              <a:endParaRPr lang="zh-TW" altLang="en-US" sz="4000" b="1" cap="all" dirty="0">
                <a:ln w="0"/>
                <a:effectLst>
                  <a:reflection blurRad="12700" stA="50000" endPos="50000" dist="5000" dir="5400000" sy="-100000" rotWithShape="0"/>
                </a:effectLst>
                <a:latin typeface="+mj-ea"/>
                <a:ea typeface="+mj-ea"/>
                <a:cs typeface="華康中黑體" pitchFamily="49" charset="-120"/>
              </a:endParaRPr>
            </a:p>
          </p:txBody>
        </p:sp>
        <p:pic>
          <p:nvPicPr>
            <p:cNvPr id="2050" name="Picture 2" descr="C:\Documents and Settings\pinky\Local Settings\Temporary Internet Files\Content.IE5\0TYJGTMR\MCj04247780000[1].wmf"/>
            <p:cNvPicPr>
              <a:picLocks noChangeAspect="1" noChangeArrowheads="1"/>
            </p:cNvPicPr>
            <p:nvPr/>
          </p:nvPicPr>
          <p:blipFill>
            <a:blip r:embed="rId2" cstate="print"/>
            <a:srcRect/>
            <a:stretch>
              <a:fillRect/>
            </a:stretch>
          </p:blipFill>
          <p:spPr bwMode="auto">
            <a:xfrm>
              <a:off x="3533381" y="1164609"/>
              <a:ext cx="578315" cy="523873"/>
            </a:xfrm>
            <a:prstGeom prst="rect">
              <a:avLst/>
            </a:prstGeom>
            <a:noFill/>
          </p:spPr>
        </p:pic>
        <p:pic>
          <p:nvPicPr>
            <p:cNvPr id="13" name="Picture 2" descr="C:\Documents and Settings\pinky\Local Settings\Temporary Internet Files\Content.IE5\0TYJGTMR\MCj04247780000[1].wmf"/>
            <p:cNvPicPr>
              <a:picLocks noChangeAspect="1" noChangeArrowheads="1"/>
            </p:cNvPicPr>
            <p:nvPr/>
          </p:nvPicPr>
          <p:blipFill>
            <a:blip r:embed="rId2" cstate="print"/>
            <a:srcRect/>
            <a:stretch>
              <a:fillRect/>
            </a:stretch>
          </p:blipFill>
          <p:spPr bwMode="auto">
            <a:xfrm>
              <a:off x="3561637" y="2488406"/>
              <a:ext cx="578315" cy="523873"/>
            </a:xfrm>
            <a:prstGeom prst="rect">
              <a:avLst/>
            </a:prstGeom>
            <a:noFill/>
          </p:spPr>
        </p:pic>
      </p:grpSp>
    </p:spTree>
    <p:extLst>
      <p:ext uri="{BB962C8B-B14F-4D97-AF65-F5344CB8AC3E}">
        <p14:creationId xmlns:p14="http://schemas.microsoft.com/office/powerpoint/2010/main" val="1921369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8229600" cy="720080"/>
          </a:xfrm>
        </p:spPr>
        <p:txBody>
          <a:bodyPr>
            <a:normAutofit/>
          </a:bodyPr>
          <a:lstStyle/>
          <a:p>
            <a:r>
              <a:rPr lang="zh-TW" altLang="en-US" dirty="0" smtClean="0">
                <a:latin typeface="+mn-ea"/>
                <a:ea typeface="+mn-ea"/>
              </a:rPr>
              <a:t>精</a:t>
            </a:r>
            <a:r>
              <a:rPr lang="zh-TW" altLang="en-US" dirty="0">
                <a:latin typeface="+mn-ea"/>
                <a:ea typeface="+mn-ea"/>
              </a:rPr>
              <a:t>進多衛星聯合操作</a:t>
            </a:r>
            <a:r>
              <a:rPr lang="zh-TW" altLang="en-US" dirty="0" smtClean="0">
                <a:latin typeface="+mn-ea"/>
                <a:ea typeface="+mn-ea"/>
              </a:rPr>
              <a:t>系統</a:t>
            </a:r>
            <a:endParaRPr lang="en-US" altLang="zh-TW" dirty="0">
              <a:latin typeface="+mn-ea"/>
              <a:ea typeface="+mn-ea"/>
            </a:endParaRPr>
          </a:p>
        </p:txBody>
      </p:sp>
      <p:sp>
        <p:nvSpPr>
          <p:cNvPr id="3" name="內容版面配置區 2"/>
          <p:cNvSpPr>
            <a:spLocks noGrp="1"/>
          </p:cNvSpPr>
          <p:nvPr>
            <p:ph idx="1"/>
          </p:nvPr>
        </p:nvSpPr>
        <p:spPr>
          <a:xfrm>
            <a:off x="467544" y="1063277"/>
            <a:ext cx="8229600" cy="4525963"/>
          </a:xfrm>
        </p:spPr>
        <p:txBody>
          <a:bodyPr/>
          <a:lstStyle/>
          <a:p>
            <a:r>
              <a:rPr lang="zh-TW" altLang="zh-TW" dirty="0"/>
              <a:t>整體作業流程</a:t>
            </a:r>
            <a:endParaRPr lang="en-US" altLang="zh-TW" dirty="0"/>
          </a:p>
        </p:txBody>
      </p:sp>
      <p:sp>
        <p:nvSpPr>
          <p:cNvPr id="4" name="投影片編號版面配置區 3"/>
          <p:cNvSpPr>
            <a:spLocks noGrp="1"/>
          </p:cNvSpPr>
          <p:nvPr>
            <p:ph type="sldNum" sz="quarter" idx="12"/>
          </p:nvPr>
        </p:nvSpPr>
        <p:spPr/>
        <p:txBody>
          <a:bodyPr/>
          <a:lstStyle/>
          <a:p>
            <a:fld id="{F559B973-8898-4E70-B116-4B7418E6A64E}" type="slidenum">
              <a:rPr lang="zh-TW" altLang="en-US" smtClean="0"/>
              <a:pPr/>
              <a:t>9</a:t>
            </a:fld>
            <a:endParaRPr lang="zh-TW" altLang="en-US"/>
          </a:p>
        </p:txBody>
      </p:sp>
      <p:pic>
        <p:nvPicPr>
          <p:cNvPr id="5" name="圖片 4"/>
          <p:cNvPicPr/>
          <p:nvPr/>
        </p:nvPicPr>
        <p:blipFill rotWithShape="1">
          <a:blip r:embed="rId2"/>
          <a:srcRect b="36417"/>
          <a:stretch/>
        </p:blipFill>
        <p:spPr>
          <a:xfrm>
            <a:off x="330746" y="1628800"/>
            <a:ext cx="8640960" cy="869911"/>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824" r="5105" b="5880"/>
          <a:stretch/>
        </p:blipFill>
        <p:spPr bwMode="auto">
          <a:xfrm>
            <a:off x="36512" y="2786743"/>
            <a:ext cx="9107488" cy="400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3133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G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2912</TotalTime>
  <Words>1747</Words>
  <Application>Microsoft Office PowerPoint</Application>
  <PresentationFormat>如螢幕大小 (4:3)</PresentationFormat>
  <Paragraphs>262</Paragraphs>
  <Slides>37</Slides>
  <Notes>1</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37</vt:i4>
      </vt:variant>
    </vt:vector>
  </HeadingPairs>
  <TitlesOfParts>
    <vt:vector size="39" baseType="lpstr">
      <vt:lpstr>Office 佈景主題</vt:lpstr>
      <vt:lpstr>Visio</vt:lpstr>
      <vt:lpstr>PowerPoint 簡報</vt:lpstr>
      <vt:lpstr>簡報大綱</vt:lpstr>
      <vt:lpstr>前言</vt:lpstr>
      <vt:lpstr>計畫目的</vt:lpstr>
      <vt:lpstr>工作項目</vt:lpstr>
      <vt:lpstr>計畫執行流程</vt:lpstr>
      <vt:lpstr>成果交付</vt:lpstr>
      <vt:lpstr>計畫執行</vt:lpstr>
      <vt:lpstr>精進多衛星聯合操作系統</vt:lpstr>
      <vt:lpstr>現況</vt:lpstr>
      <vt:lpstr>預期發展方向(1/2)</vt:lpstr>
      <vt:lpstr>預期發展方向(2/2)</vt:lpstr>
      <vt:lpstr>發展排程</vt:lpstr>
      <vt:lpstr>PowerPoint 簡報</vt:lpstr>
      <vt:lpstr>排程描述</vt:lpstr>
      <vt:lpstr>排程描述</vt:lpstr>
      <vt:lpstr>訂單範圍客製化設定</vt:lpstr>
      <vt:lpstr>主動通知</vt:lpstr>
      <vt:lpstr>主動通知</vt:lpstr>
      <vt:lpstr>主動通知</vt:lpstr>
      <vt:lpstr>主動通知</vt:lpstr>
      <vt:lpstr>主動通知</vt:lpstr>
      <vt:lpstr>整合衛星影像拍攝模擬程序</vt:lpstr>
      <vt:lpstr>完整記錄</vt:lpstr>
      <vt:lpstr>執行成效</vt:lpstr>
      <vt:lpstr>擴充衛星影像產品營運系統</vt:lpstr>
      <vt:lpstr>擴充衛星影像產品營運系統</vt:lpstr>
      <vt:lpstr>擴充衛星影像產品營運系統</vt:lpstr>
      <vt:lpstr>擴充衛星影像產品營運系統</vt:lpstr>
      <vt:lpstr>擴充衛星影像產品營運系統</vt:lpstr>
      <vt:lpstr>擴充衛星影像產品營運系統</vt:lpstr>
      <vt:lpstr>擴充衛星影像產品營運系統</vt:lpstr>
      <vt:lpstr>擴充衛星影像產品營運系統</vt:lpstr>
      <vt:lpstr>後續發展建議</vt:lpstr>
      <vt:lpstr>後續發展建議</vt:lpstr>
      <vt:lpstr>後續發展建議</vt:lpstr>
      <vt:lpstr>簡報結束 敬請指教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雅仁 Mavis</dc:creator>
  <cp:lastModifiedBy>國發會</cp:lastModifiedBy>
  <cp:revision>195</cp:revision>
  <dcterms:created xsi:type="dcterms:W3CDTF">2011-01-24T10:50:27Z</dcterms:created>
  <dcterms:modified xsi:type="dcterms:W3CDTF">2014-11-24T03:31:02Z</dcterms:modified>
</cp:coreProperties>
</file>